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1" r:id="rId3"/>
    <p:sldId id="259" r:id="rId4"/>
    <p:sldId id="260" r:id="rId5"/>
    <p:sldId id="261" r:id="rId6"/>
    <p:sldId id="262" r:id="rId7"/>
    <p:sldId id="272" r:id="rId8"/>
    <p:sldId id="264" r:id="rId9"/>
    <p:sldId id="265" r:id="rId10"/>
    <p:sldId id="266" r:id="rId11"/>
    <p:sldId id="267" r:id="rId1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2A8D9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8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990507-6B40-430E-9447-C1A39BD69C70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76DA96-CD80-4D7A-B192-4CF2DDCBFE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99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A7FF50-171A-4257-9EE6-A78B2DA311F7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2D8F8E-BEB2-4A18-8DFC-DF41971910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78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5F886-070E-467B-983D-C8910CFC742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91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5F886-070E-467B-983D-C8910CFC742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89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F1553-71FC-4944-8CF7-649A17F8372E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878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96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82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87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4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02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05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91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67" y="314325"/>
            <a:ext cx="7238533" cy="304771"/>
          </a:xfrm>
          <a:prstGeom prst="rect">
            <a:avLst/>
          </a:prstGeom>
        </p:spPr>
      </p:pic>
      <p:sp>
        <p:nvSpPr>
          <p:cNvPr id="9" name="Freeform 44"/>
          <p:cNvSpPr>
            <a:spLocks/>
          </p:cNvSpPr>
          <p:nvPr userDrawn="1"/>
        </p:nvSpPr>
        <p:spPr bwMode="auto">
          <a:xfrm>
            <a:off x="8603642" y="211252"/>
            <a:ext cx="540358" cy="510915"/>
          </a:xfrm>
          <a:custGeom>
            <a:avLst/>
            <a:gdLst/>
            <a:ahLst/>
            <a:cxnLst>
              <a:cxn ang="0">
                <a:pos x="485" y="146"/>
              </a:cxn>
              <a:cxn ang="0">
                <a:pos x="515" y="170"/>
              </a:cxn>
              <a:cxn ang="0">
                <a:pos x="540" y="194"/>
              </a:cxn>
              <a:cxn ang="0">
                <a:pos x="552" y="194"/>
              </a:cxn>
              <a:cxn ang="0">
                <a:pos x="558" y="201"/>
              </a:cxn>
              <a:cxn ang="0">
                <a:pos x="582" y="213"/>
              </a:cxn>
              <a:cxn ang="0">
                <a:pos x="612" y="237"/>
              </a:cxn>
              <a:cxn ang="0">
                <a:pos x="612" y="249"/>
              </a:cxn>
              <a:cxn ang="0">
                <a:pos x="619" y="261"/>
              </a:cxn>
              <a:cxn ang="0">
                <a:pos x="631" y="267"/>
              </a:cxn>
              <a:cxn ang="0">
                <a:pos x="643" y="279"/>
              </a:cxn>
              <a:cxn ang="0">
                <a:pos x="661" y="285"/>
              </a:cxn>
              <a:cxn ang="0">
                <a:pos x="655" y="292"/>
              </a:cxn>
              <a:cxn ang="0">
                <a:pos x="649" y="310"/>
              </a:cxn>
              <a:cxn ang="0">
                <a:pos x="649" y="322"/>
              </a:cxn>
              <a:cxn ang="0">
                <a:pos x="649" y="334"/>
              </a:cxn>
              <a:cxn ang="0">
                <a:pos x="424" y="340"/>
              </a:cxn>
              <a:cxn ang="0">
                <a:pos x="364" y="516"/>
              </a:cxn>
              <a:cxn ang="0">
                <a:pos x="352" y="546"/>
              </a:cxn>
              <a:cxn ang="0">
                <a:pos x="345" y="583"/>
              </a:cxn>
              <a:cxn ang="0">
                <a:pos x="333" y="607"/>
              </a:cxn>
              <a:cxn ang="0">
                <a:pos x="224" y="498"/>
              </a:cxn>
              <a:cxn ang="0">
                <a:pos x="242" y="510"/>
              </a:cxn>
              <a:cxn ang="0">
                <a:pos x="224" y="492"/>
              </a:cxn>
              <a:cxn ang="0">
                <a:pos x="200" y="480"/>
              </a:cxn>
              <a:cxn ang="0">
                <a:pos x="103" y="395"/>
              </a:cxn>
              <a:cxn ang="0">
                <a:pos x="36" y="346"/>
              </a:cxn>
              <a:cxn ang="0">
                <a:pos x="48" y="346"/>
              </a:cxn>
              <a:cxn ang="0">
                <a:pos x="12" y="328"/>
              </a:cxn>
              <a:cxn ang="0">
                <a:pos x="18" y="304"/>
              </a:cxn>
              <a:cxn ang="0">
                <a:pos x="18" y="237"/>
              </a:cxn>
              <a:cxn ang="0">
                <a:pos x="42" y="194"/>
              </a:cxn>
              <a:cxn ang="0">
                <a:pos x="48" y="176"/>
              </a:cxn>
              <a:cxn ang="0">
                <a:pos x="91" y="122"/>
              </a:cxn>
              <a:cxn ang="0">
                <a:pos x="109" y="85"/>
              </a:cxn>
              <a:cxn ang="0">
                <a:pos x="145" y="6"/>
              </a:cxn>
              <a:cxn ang="0">
                <a:pos x="176" y="12"/>
              </a:cxn>
              <a:cxn ang="0">
                <a:pos x="194" y="49"/>
              </a:cxn>
              <a:cxn ang="0">
                <a:pos x="218" y="85"/>
              </a:cxn>
              <a:cxn ang="0">
                <a:pos x="242" y="116"/>
              </a:cxn>
              <a:cxn ang="0">
                <a:pos x="309" y="49"/>
              </a:cxn>
              <a:cxn ang="0">
                <a:pos x="364" y="37"/>
              </a:cxn>
              <a:cxn ang="0">
                <a:pos x="376" y="19"/>
              </a:cxn>
              <a:cxn ang="0">
                <a:pos x="382" y="25"/>
              </a:cxn>
              <a:cxn ang="0">
                <a:pos x="406" y="19"/>
              </a:cxn>
              <a:cxn ang="0">
                <a:pos x="412" y="43"/>
              </a:cxn>
              <a:cxn ang="0">
                <a:pos x="424" y="49"/>
              </a:cxn>
              <a:cxn ang="0">
                <a:pos x="430" y="85"/>
              </a:cxn>
              <a:cxn ang="0">
                <a:pos x="461" y="103"/>
              </a:cxn>
              <a:cxn ang="0">
                <a:pos x="479" y="122"/>
              </a:cxn>
            </a:cxnLst>
            <a:rect l="0" t="0" r="r" b="b"/>
            <a:pathLst>
              <a:path w="661" h="607">
                <a:moveTo>
                  <a:pt x="473" y="134"/>
                </a:moveTo>
                <a:lnTo>
                  <a:pt x="485" y="146"/>
                </a:lnTo>
                <a:lnTo>
                  <a:pt x="503" y="146"/>
                </a:lnTo>
                <a:lnTo>
                  <a:pt x="515" y="170"/>
                </a:lnTo>
                <a:lnTo>
                  <a:pt x="528" y="176"/>
                </a:lnTo>
                <a:lnTo>
                  <a:pt x="540" y="194"/>
                </a:lnTo>
                <a:lnTo>
                  <a:pt x="552" y="201"/>
                </a:lnTo>
                <a:lnTo>
                  <a:pt x="552" y="194"/>
                </a:lnTo>
                <a:lnTo>
                  <a:pt x="558" y="194"/>
                </a:lnTo>
                <a:lnTo>
                  <a:pt x="558" y="201"/>
                </a:lnTo>
                <a:lnTo>
                  <a:pt x="564" y="207"/>
                </a:lnTo>
                <a:lnTo>
                  <a:pt x="582" y="213"/>
                </a:lnTo>
                <a:lnTo>
                  <a:pt x="600" y="225"/>
                </a:lnTo>
                <a:lnTo>
                  <a:pt x="612" y="237"/>
                </a:lnTo>
                <a:lnTo>
                  <a:pt x="606" y="249"/>
                </a:lnTo>
                <a:lnTo>
                  <a:pt x="612" y="249"/>
                </a:lnTo>
                <a:lnTo>
                  <a:pt x="612" y="261"/>
                </a:lnTo>
                <a:lnTo>
                  <a:pt x="619" y="261"/>
                </a:lnTo>
                <a:lnTo>
                  <a:pt x="612" y="267"/>
                </a:lnTo>
                <a:lnTo>
                  <a:pt x="631" y="267"/>
                </a:lnTo>
                <a:lnTo>
                  <a:pt x="643" y="273"/>
                </a:lnTo>
                <a:lnTo>
                  <a:pt x="643" y="279"/>
                </a:lnTo>
                <a:lnTo>
                  <a:pt x="655" y="279"/>
                </a:lnTo>
                <a:lnTo>
                  <a:pt x="661" y="285"/>
                </a:lnTo>
                <a:lnTo>
                  <a:pt x="649" y="285"/>
                </a:lnTo>
                <a:lnTo>
                  <a:pt x="655" y="292"/>
                </a:lnTo>
                <a:lnTo>
                  <a:pt x="643" y="310"/>
                </a:lnTo>
                <a:lnTo>
                  <a:pt x="649" y="310"/>
                </a:lnTo>
                <a:lnTo>
                  <a:pt x="643" y="316"/>
                </a:lnTo>
                <a:lnTo>
                  <a:pt x="649" y="322"/>
                </a:lnTo>
                <a:lnTo>
                  <a:pt x="643" y="334"/>
                </a:lnTo>
                <a:lnTo>
                  <a:pt x="649" y="334"/>
                </a:lnTo>
                <a:lnTo>
                  <a:pt x="643" y="340"/>
                </a:lnTo>
                <a:lnTo>
                  <a:pt x="424" y="340"/>
                </a:lnTo>
                <a:lnTo>
                  <a:pt x="339" y="480"/>
                </a:lnTo>
                <a:lnTo>
                  <a:pt x="364" y="516"/>
                </a:lnTo>
                <a:lnTo>
                  <a:pt x="345" y="528"/>
                </a:lnTo>
                <a:lnTo>
                  <a:pt x="352" y="546"/>
                </a:lnTo>
                <a:lnTo>
                  <a:pt x="339" y="552"/>
                </a:lnTo>
                <a:lnTo>
                  <a:pt x="345" y="583"/>
                </a:lnTo>
                <a:lnTo>
                  <a:pt x="339" y="601"/>
                </a:lnTo>
                <a:lnTo>
                  <a:pt x="333" y="607"/>
                </a:lnTo>
                <a:lnTo>
                  <a:pt x="236" y="510"/>
                </a:lnTo>
                <a:lnTo>
                  <a:pt x="224" y="498"/>
                </a:lnTo>
                <a:lnTo>
                  <a:pt x="236" y="498"/>
                </a:lnTo>
                <a:lnTo>
                  <a:pt x="242" y="510"/>
                </a:lnTo>
                <a:lnTo>
                  <a:pt x="236" y="498"/>
                </a:lnTo>
                <a:lnTo>
                  <a:pt x="224" y="492"/>
                </a:lnTo>
                <a:lnTo>
                  <a:pt x="224" y="498"/>
                </a:lnTo>
                <a:lnTo>
                  <a:pt x="200" y="480"/>
                </a:lnTo>
                <a:lnTo>
                  <a:pt x="163" y="443"/>
                </a:lnTo>
                <a:lnTo>
                  <a:pt x="103" y="395"/>
                </a:lnTo>
                <a:lnTo>
                  <a:pt x="36" y="352"/>
                </a:lnTo>
                <a:lnTo>
                  <a:pt x="36" y="346"/>
                </a:lnTo>
                <a:lnTo>
                  <a:pt x="42" y="352"/>
                </a:lnTo>
                <a:lnTo>
                  <a:pt x="48" y="346"/>
                </a:lnTo>
                <a:lnTo>
                  <a:pt x="42" y="334"/>
                </a:lnTo>
                <a:lnTo>
                  <a:pt x="12" y="328"/>
                </a:lnTo>
                <a:lnTo>
                  <a:pt x="6" y="328"/>
                </a:lnTo>
                <a:lnTo>
                  <a:pt x="18" y="304"/>
                </a:lnTo>
                <a:lnTo>
                  <a:pt x="0" y="261"/>
                </a:lnTo>
                <a:lnTo>
                  <a:pt x="18" y="237"/>
                </a:lnTo>
                <a:lnTo>
                  <a:pt x="18" y="213"/>
                </a:lnTo>
                <a:lnTo>
                  <a:pt x="42" y="194"/>
                </a:lnTo>
                <a:lnTo>
                  <a:pt x="42" y="176"/>
                </a:lnTo>
                <a:lnTo>
                  <a:pt x="48" y="176"/>
                </a:lnTo>
                <a:lnTo>
                  <a:pt x="48" y="152"/>
                </a:lnTo>
                <a:lnTo>
                  <a:pt x="91" y="122"/>
                </a:lnTo>
                <a:lnTo>
                  <a:pt x="97" y="110"/>
                </a:lnTo>
                <a:lnTo>
                  <a:pt x="109" y="85"/>
                </a:lnTo>
                <a:lnTo>
                  <a:pt x="127" y="67"/>
                </a:lnTo>
                <a:lnTo>
                  <a:pt x="145" y="6"/>
                </a:lnTo>
                <a:lnTo>
                  <a:pt x="151" y="0"/>
                </a:lnTo>
                <a:lnTo>
                  <a:pt x="176" y="12"/>
                </a:lnTo>
                <a:lnTo>
                  <a:pt x="200" y="12"/>
                </a:lnTo>
                <a:lnTo>
                  <a:pt x="194" y="49"/>
                </a:lnTo>
                <a:lnTo>
                  <a:pt x="200" y="79"/>
                </a:lnTo>
                <a:lnTo>
                  <a:pt x="218" y="85"/>
                </a:lnTo>
                <a:lnTo>
                  <a:pt x="230" y="103"/>
                </a:lnTo>
                <a:lnTo>
                  <a:pt x="242" y="116"/>
                </a:lnTo>
                <a:lnTo>
                  <a:pt x="309" y="61"/>
                </a:lnTo>
                <a:lnTo>
                  <a:pt x="309" y="49"/>
                </a:lnTo>
                <a:lnTo>
                  <a:pt x="345" y="37"/>
                </a:lnTo>
                <a:lnTo>
                  <a:pt x="364" y="37"/>
                </a:lnTo>
                <a:lnTo>
                  <a:pt x="358" y="31"/>
                </a:lnTo>
                <a:lnTo>
                  <a:pt x="376" y="19"/>
                </a:lnTo>
                <a:lnTo>
                  <a:pt x="382" y="19"/>
                </a:lnTo>
                <a:lnTo>
                  <a:pt x="382" y="25"/>
                </a:lnTo>
                <a:lnTo>
                  <a:pt x="388" y="19"/>
                </a:lnTo>
                <a:lnTo>
                  <a:pt x="406" y="19"/>
                </a:lnTo>
                <a:lnTo>
                  <a:pt x="412" y="25"/>
                </a:lnTo>
                <a:lnTo>
                  <a:pt x="412" y="43"/>
                </a:lnTo>
                <a:lnTo>
                  <a:pt x="412" y="49"/>
                </a:lnTo>
                <a:lnTo>
                  <a:pt x="424" y="49"/>
                </a:lnTo>
                <a:lnTo>
                  <a:pt x="430" y="61"/>
                </a:lnTo>
                <a:lnTo>
                  <a:pt x="430" y="85"/>
                </a:lnTo>
                <a:lnTo>
                  <a:pt x="461" y="91"/>
                </a:lnTo>
                <a:lnTo>
                  <a:pt x="461" y="103"/>
                </a:lnTo>
                <a:lnTo>
                  <a:pt x="473" y="110"/>
                </a:lnTo>
                <a:lnTo>
                  <a:pt x="479" y="122"/>
                </a:lnTo>
                <a:lnTo>
                  <a:pt x="473" y="134"/>
                </a:lnTo>
                <a:close/>
              </a:path>
            </a:pathLst>
          </a:custGeom>
          <a:solidFill>
            <a:schemeClr val="bg1"/>
          </a:solidFill>
          <a:ln w="222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 dist="50800" dir="300000">
              <a:schemeClr val="bg1">
                <a:lumMod val="50000"/>
              </a:schemeClr>
            </a:innerShdw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3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05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885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F642-E2A2-455B-A56A-6BB633807EC9}" type="datetimeFigureOut">
              <a:rPr lang="es-MX" smtClean="0"/>
              <a:t>13/02/2018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7F0D-2C84-4CA5-9D77-E85F531217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12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0.jpeg"/><Relationship Id="rId7" Type="http://schemas.openxmlformats.org/officeDocument/2006/relationships/image" Target="../media/image51.jpeg"/><Relationship Id="rId12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aciendachiapas.gob.mx/marco-juridico/Estatal/leyes-decretos.asp" TargetMode="External"/><Relationship Id="rId11" Type="http://schemas.openxmlformats.org/officeDocument/2006/relationships/hyperlink" Target="http://www.iaipchiapas.org.mx/" TargetMode="External"/><Relationship Id="rId5" Type="http://schemas.openxmlformats.org/officeDocument/2006/relationships/hyperlink" Target="http://sistemas.fpchiapas.gob.mx/pntchiapas/" TargetMode="External"/><Relationship Id="rId10" Type="http://schemas.openxmlformats.org/officeDocument/2006/relationships/image" Target="../media/image54.jpeg"/><Relationship Id="rId4" Type="http://schemas.openxmlformats.org/officeDocument/2006/relationships/hyperlink" Target="http://sfp.transparencia.chiapas.gob.mx/" TargetMode="External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2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78" y="6232161"/>
            <a:ext cx="6332220" cy="3873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  <p:pic>
        <p:nvPicPr>
          <p:cNvPr id="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98" y="5990517"/>
            <a:ext cx="1564251" cy="5784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057" y="83280"/>
            <a:ext cx="1094402" cy="822460"/>
          </a:xfrm>
          <a:prstGeom prst="rect">
            <a:avLst/>
          </a:prstGeom>
        </p:spPr>
      </p:pic>
      <p:grpSp>
        <p:nvGrpSpPr>
          <p:cNvPr id="14" name="13 Grupo"/>
          <p:cNvGrpSpPr/>
          <p:nvPr/>
        </p:nvGrpSpPr>
        <p:grpSpPr>
          <a:xfrm>
            <a:off x="2701890" y="2068800"/>
            <a:ext cx="4467688" cy="2546179"/>
            <a:chOff x="2520778" y="2257168"/>
            <a:chExt cx="4467688" cy="2546179"/>
          </a:xfrm>
        </p:grpSpPr>
        <p:pic>
          <p:nvPicPr>
            <p:cNvPr id="19" name="Picture 4" descr="http://rendiciondecuentas.org.mx/wp-content/uploads/2015/04/varios3.jp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778" y="2394087"/>
              <a:ext cx="4467688" cy="24092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19 Elipse"/>
            <p:cNvSpPr/>
            <p:nvPr/>
          </p:nvSpPr>
          <p:spPr>
            <a:xfrm>
              <a:off x="4126581" y="2257168"/>
              <a:ext cx="2227299" cy="1959676"/>
            </a:xfrm>
            <a:prstGeom prst="ellipse">
              <a:avLst/>
            </a:prstGeom>
            <a:solidFill>
              <a:srgbClr val="5B9BD5">
                <a:alpha val="16078"/>
              </a:srgb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800" b="1" dirty="0" smtClean="0">
                  <a:solidFill>
                    <a:schemeClr val="bg1"/>
                  </a:solidFill>
                  <a:effectLst>
                    <a:outerShdw blurRad="114300" dist="50800" dir="8520000" sx="103000" sy="103000" algn="r" rotWithShape="0">
                      <a:prstClr val="black">
                        <a:alpha val="65000"/>
                      </a:prstClr>
                    </a:outerShdw>
                  </a:effectLst>
                  <a:latin typeface="Chiangmai Hostel" pitchFamily="2" charset="0"/>
                </a:rPr>
                <a:t>2018</a:t>
              </a:r>
              <a:endParaRPr lang="es-MX" sz="4800" b="1" dirty="0">
                <a:solidFill>
                  <a:schemeClr val="bg1"/>
                </a:solidFill>
                <a:effectLst>
                  <a:outerShdw blurRad="114300" dist="50800" dir="8520000" sx="103000" sy="103000" algn="r" rotWithShape="0">
                    <a:prstClr val="black">
                      <a:alpha val="65000"/>
                    </a:prstClr>
                  </a:outerShdw>
                </a:effectLst>
                <a:latin typeface="Chiangmai Hostel" pitchFamily="2" charset="0"/>
              </a:endParaRPr>
            </a:p>
          </p:txBody>
        </p:sp>
      </p:grpSp>
      <p:sp>
        <p:nvSpPr>
          <p:cNvPr id="21" name="18 CuadroTexto"/>
          <p:cNvSpPr txBox="1"/>
          <p:nvPr/>
        </p:nvSpPr>
        <p:spPr>
          <a:xfrm>
            <a:off x="2237482" y="905740"/>
            <a:ext cx="5396505" cy="144655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p3d extrusionH="57150" contourW="12700" prstMaterial="dkEdge">
              <a:bevelT h="25400" prst="softRound"/>
              <a:bevelB h="25400" prst="softRound"/>
              <a:extrusionClr>
                <a:schemeClr val="tx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a:bodyPr>
          <a:lstStyle/>
          <a:p>
            <a:pPr algn="just">
              <a:spcAft>
                <a:spcPts val="0"/>
              </a:spcAft>
            </a:pPr>
            <a:r>
              <a:rPr lang="es-MX" sz="8800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Easy Street  Alt EPS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MX" sz="8800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Great Vibes" panose="02000507080000020002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8800" kern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eebooter Script" panose="03080602040607080D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resupuesto</a:t>
            </a:r>
            <a:r>
              <a:rPr lang="es-MX" sz="8800" kern="12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Easy Street  Alt EPS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MX" sz="14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ángulo 9"/>
          <p:cNvSpPr/>
          <p:nvPr/>
        </p:nvSpPr>
        <p:spPr>
          <a:xfrm>
            <a:off x="4126582" y="4493382"/>
            <a:ext cx="3653145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h="25400" prst="softRound"/>
              <a:bevelB h="25400" prst="softRound"/>
              <a:extrusionClr>
                <a:schemeClr val="tx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a:bodyPr>
          <a:lstStyle/>
          <a:p>
            <a:pPr algn="just">
              <a:spcAft>
                <a:spcPts val="0"/>
              </a:spcAft>
            </a:pPr>
            <a:r>
              <a:rPr lang="es-MX" sz="8800" kern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eebooter Script" panose="03080602040607080D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iudadano</a:t>
            </a:r>
            <a:endParaRPr lang="es-MX" sz="88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Freebooter Script" panose="03080602040607080D03" pitchFamily="66" charset="0"/>
              <a:ea typeface="Times New Roman" panose="02020603050405020304" pitchFamily="18" charset="0"/>
            </a:endParaRPr>
          </a:p>
        </p:txBody>
      </p:sp>
      <p:sp>
        <p:nvSpPr>
          <p:cNvPr id="23" name="18 CuadroTexto"/>
          <p:cNvSpPr txBox="1"/>
          <p:nvPr/>
        </p:nvSpPr>
        <p:spPr>
          <a:xfrm>
            <a:off x="2451807" y="3419475"/>
            <a:ext cx="2127265" cy="315471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p3d extrusionH="57150" contourW="12700" prstMaterial="dkEdge">
              <a:bevelT h="25400" prst="softRound"/>
              <a:bevelB h="25400" prst="softRound"/>
              <a:extrusionClr>
                <a:schemeClr val="tx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a:bodyPr>
          <a:lstStyle/>
          <a:p>
            <a:pPr algn="just">
              <a:spcAft>
                <a:spcPts val="0"/>
              </a:spcAft>
            </a:pPr>
            <a:r>
              <a:rPr lang="es-MX" sz="199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Brotherhood Script" panose="02000506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s-MX" sz="19900" b="1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rotherhood Script" panose="02000506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25" name="18 CuadroTexto"/>
          <p:cNvSpPr txBox="1"/>
          <p:nvPr/>
        </p:nvSpPr>
        <p:spPr>
          <a:xfrm>
            <a:off x="1627129" y="164516"/>
            <a:ext cx="2185128" cy="315471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p3d extrusionH="57150" contourW="12700" prstMaterial="dkEdge">
              <a:bevelT h="25400" prst="softRound"/>
              <a:bevelB h="25400" prst="softRound"/>
              <a:extrusionClr>
                <a:schemeClr val="tx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a:bodyPr>
          <a:lstStyle/>
          <a:p>
            <a:pPr algn="just">
              <a:spcAft>
                <a:spcPts val="0"/>
              </a:spcAft>
            </a:pPr>
            <a:r>
              <a:rPr lang="es-MX" sz="199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Brotherhood Script" panose="02000506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s-MX" b="1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Brotherhood Script" panose="02000506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16" name="Freeform 44"/>
          <p:cNvSpPr>
            <a:spLocks/>
          </p:cNvSpPr>
          <p:nvPr/>
        </p:nvSpPr>
        <p:spPr bwMode="auto">
          <a:xfrm>
            <a:off x="63122" y="5615741"/>
            <a:ext cx="1318055" cy="1242259"/>
          </a:xfrm>
          <a:custGeom>
            <a:avLst/>
            <a:gdLst/>
            <a:ahLst/>
            <a:cxnLst>
              <a:cxn ang="0">
                <a:pos x="485" y="146"/>
              </a:cxn>
              <a:cxn ang="0">
                <a:pos x="515" y="170"/>
              </a:cxn>
              <a:cxn ang="0">
                <a:pos x="540" y="194"/>
              </a:cxn>
              <a:cxn ang="0">
                <a:pos x="552" y="194"/>
              </a:cxn>
              <a:cxn ang="0">
                <a:pos x="558" y="201"/>
              </a:cxn>
              <a:cxn ang="0">
                <a:pos x="582" y="213"/>
              </a:cxn>
              <a:cxn ang="0">
                <a:pos x="612" y="237"/>
              </a:cxn>
              <a:cxn ang="0">
                <a:pos x="612" y="249"/>
              </a:cxn>
              <a:cxn ang="0">
                <a:pos x="619" y="261"/>
              </a:cxn>
              <a:cxn ang="0">
                <a:pos x="631" y="267"/>
              </a:cxn>
              <a:cxn ang="0">
                <a:pos x="643" y="279"/>
              </a:cxn>
              <a:cxn ang="0">
                <a:pos x="661" y="285"/>
              </a:cxn>
              <a:cxn ang="0">
                <a:pos x="655" y="292"/>
              </a:cxn>
              <a:cxn ang="0">
                <a:pos x="649" y="310"/>
              </a:cxn>
              <a:cxn ang="0">
                <a:pos x="649" y="322"/>
              </a:cxn>
              <a:cxn ang="0">
                <a:pos x="649" y="334"/>
              </a:cxn>
              <a:cxn ang="0">
                <a:pos x="424" y="340"/>
              </a:cxn>
              <a:cxn ang="0">
                <a:pos x="364" y="516"/>
              </a:cxn>
              <a:cxn ang="0">
                <a:pos x="352" y="546"/>
              </a:cxn>
              <a:cxn ang="0">
                <a:pos x="345" y="583"/>
              </a:cxn>
              <a:cxn ang="0">
                <a:pos x="333" y="607"/>
              </a:cxn>
              <a:cxn ang="0">
                <a:pos x="224" y="498"/>
              </a:cxn>
              <a:cxn ang="0">
                <a:pos x="242" y="510"/>
              </a:cxn>
              <a:cxn ang="0">
                <a:pos x="224" y="492"/>
              </a:cxn>
              <a:cxn ang="0">
                <a:pos x="200" y="480"/>
              </a:cxn>
              <a:cxn ang="0">
                <a:pos x="103" y="395"/>
              </a:cxn>
              <a:cxn ang="0">
                <a:pos x="36" y="346"/>
              </a:cxn>
              <a:cxn ang="0">
                <a:pos x="48" y="346"/>
              </a:cxn>
              <a:cxn ang="0">
                <a:pos x="12" y="328"/>
              </a:cxn>
              <a:cxn ang="0">
                <a:pos x="18" y="304"/>
              </a:cxn>
              <a:cxn ang="0">
                <a:pos x="18" y="237"/>
              </a:cxn>
              <a:cxn ang="0">
                <a:pos x="42" y="194"/>
              </a:cxn>
              <a:cxn ang="0">
                <a:pos x="48" y="176"/>
              </a:cxn>
              <a:cxn ang="0">
                <a:pos x="91" y="122"/>
              </a:cxn>
              <a:cxn ang="0">
                <a:pos x="109" y="85"/>
              </a:cxn>
              <a:cxn ang="0">
                <a:pos x="145" y="6"/>
              </a:cxn>
              <a:cxn ang="0">
                <a:pos x="176" y="12"/>
              </a:cxn>
              <a:cxn ang="0">
                <a:pos x="194" y="49"/>
              </a:cxn>
              <a:cxn ang="0">
                <a:pos x="218" y="85"/>
              </a:cxn>
              <a:cxn ang="0">
                <a:pos x="242" y="116"/>
              </a:cxn>
              <a:cxn ang="0">
                <a:pos x="309" y="49"/>
              </a:cxn>
              <a:cxn ang="0">
                <a:pos x="364" y="37"/>
              </a:cxn>
              <a:cxn ang="0">
                <a:pos x="376" y="19"/>
              </a:cxn>
              <a:cxn ang="0">
                <a:pos x="382" y="25"/>
              </a:cxn>
              <a:cxn ang="0">
                <a:pos x="406" y="19"/>
              </a:cxn>
              <a:cxn ang="0">
                <a:pos x="412" y="43"/>
              </a:cxn>
              <a:cxn ang="0">
                <a:pos x="424" y="49"/>
              </a:cxn>
              <a:cxn ang="0">
                <a:pos x="430" y="85"/>
              </a:cxn>
              <a:cxn ang="0">
                <a:pos x="461" y="103"/>
              </a:cxn>
              <a:cxn ang="0">
                <a:pos x="479" y="122"/>
              </a:cxn>
            </a:cxnLst>
            <a:rect l="0" t="0" r="r" b="b"/>
            <a:pathLst>
              <a:path w="661" h="607">
                <a:moveTo>
                  <a:pt x="473" y="134"/>
                </a:moveTo>
                <a:lnTo>
                  <a:pt x="485" y="146"/>
                </a:lnTo>
                <a:lnTo>
                  <a:pt x="503" y="146"/>
                </a:lnTo>
                <a:lnTo>
                  <a:pt x="515" y="170"/>
                </a:lnTo>
                <a:lnTo>
                  <a:pt x="528" y="176"/>
                </a:lnTo>
                <a:lnTo>
                  <a:pt x="540" y="194"/>
                </a:lnTo>
                <a:lnTo>
                  <a:pt x="552" y="201"/>
                </a:lnTo>
                <a:lnTo>
                  <a:pt x="552" y="194"/>
                </a:lnTo>
                <a:lnTo>
                  <a:pt x="558" y="194"/>
                </a:lnTo>
                <a:lnTo>
                  <a:pt x="558" y="201"/>
                </a:lnTo>
                <a:lnTo>
                  <a:pt x="564" y="207"/>
                </a:lnTo>
                <a:lnTo>
                  <a:pt x="582" y="213"/>
                </a:lnTo>
                <a:lnTo>
                  <a:pt x="600" y="225"/>
                </a:lnTo>
                <a:lnTo>
                  <a:pt x="612" y="237"/>
                </a:lnTo>
                <a:lnTo>
                  <a:pt x="606" y="249"/>
                </a:lnTo>
                <a:lnTo>
                  <a:pt x="612" y="249"/>
                </a:lnTo>
                <a:lnTo>
                  <a:pt x="612" y="261"/>
                </a:lnTo>
                <a:lnTo>
                  <a:pt x="619" y="261"/>
                </a:lnTo>
                <a:lnTo>
                  <a:pt x="612" y="267"/>
                </a:lnTo>
                <a:lnTo>
                  <a:pt x="631" y="267"/>
                </a:lnTo>
                <a:lnTo>
                  <a:pt x="643" y="273"/>
                </a:lnTo>
                <a:lnTo>
                  <a:pt x="643" y="279"/>
                </a:lnTo>
                <a:lnTo>
                  <a:pt x="655" y="279"/>
                </a:lnTo>
                <a:lnTo>
                  <a:pt x="661" y="285"/>
                </a:lnTo>
                <a:lnTo>
                  <a:pt x="649" y="285"/>
                </a:lnTo>
                <a:lnTo>
                  <a:pt x="655" y="292"/>
                </a:lnTo>
                <a:lnTo>
                  <a:pt x="643" y="310"/>
                </a:lnTo>
                <a:lnTo>
                  <a:pt x="649" y="310"/>
                </a:lnTo>
                <a:lnTo>
                  <a:pt x="643" y="316"/>
                </a:lnTo>
                <a:lnTo>
                  <a:pt x="649" y="322"/>
                </a:lnTo>
                <a:lnTo>
                  <a:pt x="643" y="334"/>
                </a:lnTo>
                <a:lnTo>
                  <a:pt x="649" y="334"/>
                </a:lnTo>
                <a:lnTo>
                  <a:pt x="643" y="340"/>
                </a:lnTo>
                <a:lnTo>
                  <a:pt x="424" y="340"/>
                </a:lnTo>
                <a:lnTo>
                  <a:pt x="339" y="480"/>
                </a:lnTo>
                <a:lnTo>
                  <a:pt x="364" y="516"/>
                </a:lnTo>
                <a:lnTo>
                  <a:pt x="345" y="528"/>
                </a:lnTo>
                <a:lnTo>
                  <a:pt x="352" y="546"/>
                </a:lnTo>
                <a:lnTo>
                  <a:pt x="339" y="552"/>
                </a:lnTo>
                <a:lnTo>
                  <a:pt x="345" y="583"/>
                </a:lnTo>
                <a:lnTo>
                  <a:pt x="339" y="601"/>
                </a:lnTo>
                <a:lnTo>
                  <a:pt x="333" y="607"/>
                </a:lnTo>
                <a:lnTo>
                  <a:pt x="236" y="510"/>
                </a:lnTo>
                <a:lnTo>
                  <a:pt x="224" y="498"/>
                </a:lnTo>
                <a:lnTo>
                  <a:pt x="236" y="498"/>
                </a:lnTo>
                <a:lnTo>
                  <a:pt x="242" y="510"/>
                </a:lnTo>
                <a:lnTo>
                  <a:pt x="236" y="498"/>
                </a:lnTo>
                <a:lnTo>
                  <a:pt x="224" y="492"/>
                </a:lnTo>
                <a:lnTo>
                  <a:pt x="224" y="498"/>
                </a:lnTo>
                <a:lnTo>
                  <a:pt x="200" y="480"/>
                </a:lnTo>
                <a:lnTo>
                  <a:pt x="163" y="443"/>
                </a:lnTo>
                <a:lnTo>
                  <a:pt x="103" y="395"/>
                </a:lnTo>
                <a:lnTo>
                  <a:pt x="36" y="352"/>
                </a:lnTo>
                <a:lnTo>
                  <a:pt x="36" y="346"/>
                </a:lnTo>
                <a:lnTo>
                  <a:pt x="42" y="352"/>
                </a:lnTo>
                <a:lnTo>
                  <a:pt x="48" y="346"/>
                </a:lnTo>
                <a:lnTo>
                  <a:pt x="42" y="334"/>
                </a:lnTo>
                <a:lnTo>
                  <a:pt x="12" y="328"/>
                </a:lnTo>
                <a:lnTo>
                  <a:pt x="6" y="328"/>
                </a:lnTo>
                <a:lnTo>
                  <a:pt x="18" y="304"/>
                </a:lnTo>
                <a:lnTo>
                  <a:pt x="0" y="261"/>
                </a:lnTo>
                <a:lnTo>
                  <a:pt x="18" y="237"/>
                </a:lnTo>
                <a:lnTo>
                  <a:pt x="18" y="213"/>
                </a:lnTo>
                <a:lnTo>
                  <a:pt x="42" y="194"/>
                </a:lnTo>
                <a:lnTo>
                  <a:pt x="42" y="176"/>
                </a:lnTo>
                <a:lnTo>
                  <a:pt x="48" y="176"/>
                </a:lnTo>
                <a:lnTo>
                  <a:pt x="48" y="152"/>
                </a:lnTo>
                <a:lnTo>
                  <a:pt x="91" y="122"/>
                </a:lnTo>
                <a:lnTo>
                  <a:pt x="97" y="110"/>
                </a:lnTo>
                <a:lnTo>
                  <a:pt x="109" y="85"/>
                </a:lnTo>
                <a:lnTo>
                  <a:pt x="127" y="67"/>
                </a:lnTo>
                <a:lnTo>
                  <a:pt x="145" y="6"/>
                </a:lnTo>
                <a:lnTo>
                  <a:pt x="151" y="0"/>
                </a:lnTo>
                <a:lnTo>
                  <a:pt x="176" y="12"/>
                </a:lnTo>
                <a:lnTo>
                  <a:pt x="200" y="12"/>
                </a:lnTo>
                <a:lnTo>
                  <a:pt x="194" y="49"/>
                </a:lnTo>
                <a:lnTo>
                  <a:pt x="200" y="79"/>
                </a:lnTo>
                <a:lnTo>
                  <a:pt x="218" y="85"/>
                </a:lnTo>
                <a:lnTo>
                  <a:pt x="230" y="103"/>
                </a:lnTo>
                <a:lnTo>
                  <a:pt x="242" y="116"/>
                </a:lnTo>
                <a:lnTo>
                  <a:pt x="309" y="61"/>
                </a:lnTo>
                <a:lnTo>
                  <a:pt x="309" y="49"/>
                </a:lnTo>
                <a:lnTo>
                  <a:pt x="345" y="37"/>
                </a:lnTo>
                <a:lnTo>
                  <a:pt x="364" y="37"/>
                </a:lnTo>
                <a:lnTo>
                  <a:pt x="358" y="31"/>
                </a:lnTo>
                <a:lnTo>
                  <a:pt x="376" y="19"/>
                </a:lnTo>
                <a:lnTo>
                  <a:pt x="382" y="19"/>
                </a:lnTo>
                <a:lnTo>
                  <a:pt x="382" y="25"/>
                </a:lnTo>
                <a:lnTo>
                  <a:pt x="388" y="19"/>
                </a:lnTo>
                <a:lnTo>
                  <a:pt x="406" y="19"/>
                </a:lnTo>
                <a:lnTo>
                  <a:pt x="412" y="25"/>
                </a:lnTo>
                <a:lnTo>
                  <a:pt x="412" y="43"/>
                </a:lnTo>
                <a:lnTo>
                  <a:pt x="412" y="49"/>
                </a:lnTo>
                <a:lnTo>
                  <a:pt x="424" y="49"/>
                </a:lnTo>
                <a:lnTo>
                  <a:pt x="430" y="61"/>
                </a:lnTo>
                <a:lnTo>
                  <a:pt x="430" y="85"/>
                </a:lnTo>
                <a:lnTo>
                  <a:pt x="461" y="91"/>
                </a:lnTo>
                <a:lnTo>
                  <a:pt x="461" y="103"/>
                </a:lnTo>
                <a:lnTo>
                  <a:pt x="473" y="110"/>
                </a:lnTo>
                <a:lnTo>
                  <a:pt x="479" y="122"/>
                </a:lnTo>
                <a:lnTo>
                  <a:pt x="473" y="1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2225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 dist="101600" dir="840000">
              <a:schemeClr val="accent6">
                <a:lumMod val="50000"/>
              </a:schemeClr>
            </a:innerShdw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 redondeado"/>
          <p:cNvSpPr/>
          <p:nvPr/>
        </p:nvSpPr>
        <p:spPr>
          <a:xfrm>
            <a:off x="700755" y="1093862"/>
            <a:ext cx="4014936" cy="4410449"/>
          </a:xfrm>
          <a:prstGeom prst="roundRect">
            <a:avLst>
              <a:gd name="adj" fmla="val 4087"/>
            </a:avLst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s-MX" sz="1200">
              <a:ln w="0"/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512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b="1">
                <a:ln w="50800"/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cs typeface="MV Boli" panose="02000500030200090000" pitchFamily="2" charset="0"/>
              </a:defRPr>
            </a:lvl1pPr>
          </a:lstStyle>
          <a:p>
            <a:r>
              <a:rPr lang="es-MX" dirty="0"/>
              <a:t>¿Para qué se gasta?</a:t>
            </a:r>
          </a:p>
        </p:txBody>
      </p:sp>
      <p:sp>
        <p:nvSpPr>
          <p:cNvPr id="4" name="13 Redondear rectángulo de esquina diagonal"/>
          <p:cNvSpPr/>
          <p:nvPr/>
        </p:nvSpPr>
        <p:spPr>
          <a:xfrm flipH="1">
            <a:off x="734937" y="1327655"/>
            <a:ext cx="3876251" cy="3539430"/>
          </a:xfrm>
          <a:prstGeom prst="round2DiagRect">
            <a:avLst>
              <a:gd name="adj1" fmla="val 1316"/>
              <a:gd name="adj2" fmla="val 0"/>
            </a:avLst>
          </a:prstGeom>
          <a:noFill/>
          <a:ln w="38100" cap="rnd"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El gobierno </a:t>
            </a:r>
            <a:r>
              <a:rPr lang="es-MX" sz="1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" pitchFamily="34" charset="0"/>
              </a:rPr>
              <a:t>gasta</a:t>
            </a:r>
            <a:r>
              <a:rPr lang="es-MX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 para </a:t>
            </a:r>
            <a:r>
              <a:rPr lang="es-MX" sz="1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fortalecer las tareas de seguridad de los cuerpos policiales, que tiene  a su cargo velar por los intereses y la seguridad de la ciudadanía; asimismo, para que la justicia sea impartida de forma pronta y expedita y transparente e imparcial; también administrar los recursos públicos con eficiencia, </a:t>
            </a:r>
            <a:r>
              <a:rPr lang="es-MX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eficacia </a:t>
            </a:r>
            <a:r>
              <a:rPr lang="es-MX" sz="1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y transparencia y se oriente en resultados; y para la  fiscalización del gasto público.</a:t>
            </a:r>
            <a:endParaRPr lang="es-MX" sz="14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  <a:p>
            <a:pPr algn="just"/>
            <a:endParaRPr lang="es-MX" sz="14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  <a:p>
            <a:pPr algn="just"/>
            <a:r>
              <a:rPr lang="es-MX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El presupuesto </a:t>
            </a:r>
            <a:r>
              <a:rPr lang="es-MX" sz="1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que el Honorable Congreso aprobó a </a:t>
            </a:r>
            <a:r>
              <a:rPr lang="es-MX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la finalidad de Gobierno en </a:t>
            </a:r>
            <a:r>
              <a:rPr lang="es-MX" sz="1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2018 </a:t>
            </a:r>
            <a:r>
              <a:rPr lang="es-MX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es por </a:t>
            </a:r>
            <a:r>
              <a:rPr lang="es-MX" sz="1400" dirty="0" smtClean="0">
                <a:ln w="0"/>
                <a:solidFill>
                  <a:schemeClr val="tx1"/>
                </a:solidFill>
                <a:latin typeface="Helvetica LT Std" pitchFamily="34" charset="0"/>
              </a:rPr>
              <a:t>10 </a:t>
            </a:r>
            <a:r>
              <a:rPr lang="es-MX" sz="1400" dirty="0">
                <a:ln w="0"/>
                <a:solidFill>
                  <a:schemeClr val="tx1"/>
                </a:solidFill>
                <a:latin typeface="Helvetica LT Std" pitchFamily="34" charset="0"/>
              </a:rPr>
              <a:t>mil </a:t>
            </a:r>
            <a:r>
              <a:rPr lang="es-MX" sz="1400" dirty="0" smtClean="0">
                <a:ln w="0"/>
                <a:solidFill>
                  <a:schemeClr val="tx1"/>
                </a:solidFill>
                <a:latin typeface="Helvetica LT Std" pitchFamily="34" charset="0"/>
              </a:rPr>
              <a:t>582.2 </a:t>
            </a:r>
            <a:r>
              <a:rPr lang="es-MX" sz="1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millones de pesos, </a:t>
            </a:r>
            <a:r>
              <a:rPr lang="es-MX" sz="1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Helvetica LT Std" pitchFamily="34" charset="0"/>
              </a:rPr>
              <a:t>los cuales permiten que prevalezca un clima de paz social, orden y seguridad en el Estado.</a:t>
            </a:r>
            <a:endParaRPr lang="es-MX" sz="140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02143" y="6442177"/>
            <a:ext cx="5034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b="1" dirty="0">
                <a:solidFill>
                  <a:schemeClr val="accent6">
                    <a:lumMod val="50000"/>
                  </a:schemeClr>
                </a:solidFill>
              </a:rPr>
              <a:t>* </a:t>
            </a:r>
            <a:r>
              <a:rPr lang="es-MX" sz="800" b="1" dirty="0" smtClean="0">
                <a:solidFill>
                  <a:schemeClr val="accent6">
                    <a:lumMod val="50000"/>
                  </a:schemeClr>
                </a:solidFill>
              </a:rPr>
              <a:t>Legislación $ </a:t>
            </a:r>
            <a:r>
              <a:rPr lang="es-MX" sz="800" b="1" dirty="0">
                <a:solidFill>
                  <a:schemeClr val="accent6">
                    <a:lumMod val="50000"/>
                  </a:schemeClr>
                </a:solidFill>
              </a:rPr>
              <a:t> 461.6 </a:t>
            </a:r>
            <a:r>
              <a:rPr lang="es-MX" sz="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MX" sz="800" b="1" dirty="0">
                <a:solidFill>
                  <a:schemeClr val="accent6">
                    <a:lumMod val="50000"/>
                  </a:schemeClr>
                </a:solidFill>
              </a:rPr>
              <a:t>MP, </a:t>
            </a:r>
            <a:r>
              <a:rPr lang="es-MX" sz="800" b="1" dirty="0" smtClean="0">
                <a:solidFill>
                  <a:schemeClr val="accent6">
                    <a:lumMod val="50000"/>
                  </a:schemeClr>
                </a:solidFill>
              </a:rPr>
              <a:t> Otros Servicios Generales $ </a:t>
            </a:r>
            <a:r>
              <a:rPr lang="es-MX" sz="800" b="1" dirty="0">
                <a:solidFill>
                  <a:schemeClr val="accent6">
                    <a:lumMod val="50000"/>
                  </a:schemeClr>
                </a:solidFill>
              </a:rPr>
              <a:t> 293.7 </a:t>
            </a:r>
            <a:r>
              <a:rPr lang="es-MX" sz="800" b="1" dirty="0" smtClean="0">
                <a:solidFill>
                  <a:schemeClr val="accent6">
                    <a:lumMod val="50000"/>
                  </a:schemeClr>
                </a:solidFill>
              </a:rPr>
              <a:t> MP y Relaciones Exteriores $ </a:t>
            </a:r>
            <a:r>
              <a:rPr lang="es-MX" sz="800" b="1" dirty="0">
                <a:solidFill>
                  <a:schemeClr val="accent6">
                    <a:lumMod val="50000"/>
                  </a:schemeClr>
                </a:solidFill>
              </a:rPr>
              <a:t> 17.0 </a:t>
            </a:r>
            <a:r>
              <a:rPr lang="es-MX" sz="800" b="1" dirty="0" smtClean="0">
                <a:solidFill>
                  <a:schemeClr val="accent6">
                    <a:lumMod val="50000"/>
                  </a:schemeClr>
                </a:solidFill>
              </a:rPr>
              <a:t> MP.</a:t>
            </a:r>
            <a:endParaRPr lang="es-MX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285477" y="637326"/>
            <a:ext cx="1620273" cy="456536"/>
          </a:xfrm>
          <a:prstGeom prst="roundRect">
            <a:avLst>
              <a:gd name="adj" fmla="val 14673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127000" dir="8460000" algn="c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9850" h="698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12700" prstMaterial="matte">
              <a:contourClr>
                <a:schemeClr val="bg1"/>
              </a:contourClr>
            </a:sp3d>
          </a:bodyPr>
          <a:lstStyle/>
          <a:p>
            <a:pPr algn="ctr"/>
            <a:r>
              <a:rPr lang="es-MX" sz="1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</a:t>
            </a:r>
          </a:p>
          <a:p>
            <a:pPr algn="ctr"/>
            <a:r>
              <a:rPr lang="es-MX" sz="1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 </a:t>
            </a:r>
            <a:r>
              <a:rPr lang="es-MX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10,582.2 (MDP</a:t>
            </a:r>
            <a:r>
              <a:rPr lang="es-MX" sz="1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6" name="6 Rectángulo redondeado"/>
          <p:cNvSpPr/>
          <p:nvPr/>
        </p:nvSpPr>
        <p:spPr>
          <a:xfrm>
            <a:off x="1597693" y="979587"/>
            <a:ext cx="222106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Gobierno</a:t>
            </a:r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5461741" y="1271196"/>
            <a:ext cx="2981758" cy="5093465"/>
            <a:chOff x="5461741" y="1271196"/>
            <a:chExt cx="2981758" cy="5093465"/>
          </a:xfrm>
        </p:grpSpPr>
        <p:grpSp>
          <p:nvGrpSpPr>
            <p:cNvPr id="8" name="Grupo 7"/>
            <p:cNvGrpSpPr/>
            <p:nvPr/>
          </p:nvGrpSpPr>
          <p:grpSpPr>
            <a:xfrm>
              <a:off x="5536715" y="2443791"/>
              <a:ext cx="2906784" cy="3920870"/>
              <a:chOff x="5601370" y="2443791"/>
              <a:chExt cx="2906784" cy="3920870"/>
            </a:xfrm>
          </p:grpSpPr>
          <p:sp>
            <p:nvSpPr>
              <p:cNvPr id="11" name="24 CuadroTexto"/>
              <p:cNvSpPr txBox="1"/>
              <p:nvPr/>
            </p:nvSpPr>
            <p:spPr>
              <a:xfrm>
                <a:off x="5654331" y="2443791"/>
                <a:ext cx="1391604" cy="4620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127000" dir="8460000" algn="ctr" rotWithShape="0">
                  <a:prstClr val="black">
                    <a:alpha val="28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69850" h="698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harsh" dir="t"/>
                </a:scene3d>
                <a:sp3d extrusionH="57150" contourW="12700" prstMaterial="matte">
                  <a:bevelT w="63500" h="63500"/>
                  <a:bevelB w="38100" h="38100"/>
                  <a:contourClr>
                    <a:schemeClr val="bg2">
                      <a:lumMod val="50000"/>
                    </a:schemeClr>
                  </a:contourClr>
                </a:sp3d>
              </a:bodyPr>
              <a:lstStyle>
                <a:defPPr>
                  <a:defRPr lang="es-MX"/>
                </a:defPPr>
                <a:lvl1pPr algn="ctr">
                  <a:defRPr sz="1200" b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</a:defRPr>
                </a:lvl1pPr>
              </a:lstStyle>
              <a:p>
                <a:r>
                  <a:rPr lang="es-MX" dirty="0">
                    <a:ln/>
                    <a:solidFill>
                      <a:schemeClr val="bg2">
                        <a:lumMod val="50000"/>
                      </a:schemeClr>
                    </a:solidFill>
                  </a:rPr>
                  <a:t>Orden y Seguridad</a:t>
                </a:r>
              </a:p>
              <a:p>
                <a:r>
                  <a:rPr lang="es-MX" dirty="0">
                    <a:ln/>
                    <a:solidFill>
                      <a:schemeClr val="bg2">
                        <a:lumMod val="50000"/>
                      </a:schemeClr>
                    </a:solidFill>
                  </a:rPr>
                  <a:t>$   3,952.7 </a:t>
                </a:r>
              </a:p>
            </p:txBody>
          </p:sp>
          <p:sp>
            <p:nvSpPr>
              <p:cNvPr id="12" name="24 CuadroTexto"/>
              <p:cNvSpPr txBox="1"/>
              <p:nvPr/>
            </p:nvSpPr>
            <p:spPr>
              <a:xfrm>
                <a:off x="7101207" y="3304988"/>
                <a:ext cx="1222934" cy="4620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127000" dir="8460000" algn="ctr" rotWithShape="0">
                  <a:prstClr val="black">
                    <a:alpha val="28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69850" h="698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harsh" dir="t"/>
                </a:scene3d>
                <a:sp3d extrusionH="57150" contourW="12700" prstMaterial="matte">
                  <a:bevelT w="63500" h="63500"/>
                  <a:bevelB w="38100" h="38100"/>
                  <a:contourClr>
                    <a:schemeClr val="bg2">
                      <a:lumMod val="50000"/>
                    </a:schemeClr>
                  </a:contourClr>
                </a:sp3d>
              </a:bodyPr>
              <a:lstStyle>
                <a:defPPr>
                  <a:defRPr lang="es-MX"/>
                </a:defPPr>
                <a:lvl1pPr algn="ctr">
                  <a:defRPr sz="1200" b="1">
                    <a:ln/>
                    <a:solidFill>
                      <a:schemeClr val="bg2">
                        <a:lumMod val="50000"/>
                      </a:schemeClr>
                    </a:solidFill>
                    <a:effectLst/>
                  </a:defRPr>
                </a:lvl1pPr>
              </a:lstStyle>
              <a:p>
                <a:r>
                  <a:rPr lang="es-MX" dirty="0"/>
                  <a:t>Justicia</a:t>
                </a:r>
              </a:p>
              <a:p>
                <a:r>
                  <a:rPr lang="es-MX" dirty="0"/>
                  <a:t>$  2,614.6 </a:t>
                </a:r>
              </a:p>
            </p:txBody>
          </p:sp>
          <p:sp>
            <p:nvSpPr>
              <p:cNvPr id="14" name="24 CuadroTexto"/>
              <p:cNvSpPr txBox="1"/>
              <p:nvPr/>
            </p:nvSpPr>
            <p:spPr>
              <a:xfrm>
                <a:off x="5601370" y="4185229"/>
                <a:ext cx="1552942" cy="4620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127000" dir="8460000" algn="ctr" rotWithShape="0">
                  <a:prstClr val="black">
                    <a:alpha val="28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69850" h="698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harsh" dir="t"/>
                </a:scene3d>
                <a:sp3d extrusionH="57150" contourW="12700" prstMaterial="matte">
                  <a:bevelT w="63500" h="63500"/>
                  <a:bevelB w="38100" h="38100"/>
                  <a:contourClr>
                    <a:schemeClr val="bg2">
                      <a:lumMod val="50000"/>
                    </a:schemeClr>
                  </a:contourClr>
                </a:sp3d>
              </a:bodyPr>
              <a:lstStyle>
                <a:defPPr>
                  <a:defRPr lang="es-MX"/>
                </a:defPPr>
                <a:lvl1pPr algn="ctr">
                  <a:defRPr sz="1200" b="1">
                    <a:ln/>
                    <a:solidFill>
                      <a:schemeClr val="bg2">
                        <a:lumMod val="50000"/>
                      </a:schemeClr>
                    </a:solidFill>
                    <a:effectLst/>
                  </a:defRPr>
                </a:lvl1pPr>
              </a:lstStyle>
              <a:p>
                <a:r>
                  <a:rPr lang="es-MX" dirty="0"/>
                  <a:t>Política de Gobierno</a:t>
                </a:r>
              </a:p>
              <a:p>
                <a:r>
                  <a:rPr lang="es-MX" dirty="0"/>
                  <a:t>$  1,109.4 </a:t>
                </a:r>
              </a:p>
            </p:txBody>
          </p:sp>
          <p:sp>
            <p:nvSpPr>
              <p:cNvPr id="16" name="24 CuadroTexto"/>
              <p:cNvSpPr txBox="1"/>
              <p:nvPr/>
            </p:nvSpPr>
            <p:spPr>
              <a:xfrm>
                <a:off x="6984848" y="5042238"/>
                <a:ext cx="1523306" cy="4620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127000" dir="8460000" algn="ctr" rotWithShape="0">
                  <a:prstClr val="black">
                    <a:alpha val="28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69850" h="698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harsh" dir="t"/>
                </a:scene3d>
                <a:sp3d extrusionH="57150" contourW="12700" prstMaterial="matte">
                  <a:bevelT w="63500" h="63500"/>
                  <a:bevelB w="38100" h="38100"/>
                  <a:contourClr>
                    <a:schemeClr val="bg2">
                      <a:lumMod val="50000"/>
                    </a:schemeClr>
                  </a:contourClr>
                </a:sp3d>
              </a:bodyPr>
              <a:lstStyle>
                <a:defPPr>
                  <a:defRPr lang="es-MX"/>
                </a:defPPr>
                <a:lvl1pPr algn="ctr">
                  <a:defRPr sz="1200" b="1">
                    <a:ln/>
                    <a:solidFill>
                      <a:schemeClr val="bg2">
                        <a:lumMod val="50000"/>
                      </a:schemeClr>
                    </a:solidFill>
                    <a:effectLst/>
                  </a:defRPr>
                </a:lvl1pPr>
              </a:lstStyle>
              <a:p>
                <a:r>
                  <a:rPr lang="es-MX" dirty="0"/>
                  <a:t>Asuntos Hacendarios</a:t>
                </a:r>
              </a:p>
              <a:p>
                <a:r>
                  <a:rPr lang="es-MX" dirty="0"/>
                  <a:t>$  2,133.3 </a:t>
                </a:r>
              </a:p>
            </p:txBody>
          </p:sp>
          <p:sp>
            <p:nvSpPr>
              <p:cNvPr id="15" name="24 CuadroTexto"/>
              <p:cNvSpPr txBox="1"/>
              <p:nvPr/>
            </p:nvSpPr>
            <p:spPr>
              <a:xfrm>
                <a:off x="5731102" y="5902588"/>
                <a:ext cx="1342541" cy="4620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127000" dir="8460000" algn="ctr" rotWithShape="0">
                  <a:prstClr val="black">
                    <a:alpha val="28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69850" h="69850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harsh" dir="t"/>
                </a:scene3d>
                <a:sp3d extrusionH="57150" contourW="12700" prstMaterial="matte">
                  <a:bevelT w="63500" h="63500"/>
                  <a:bevelB w="38100" h="38100"/>
                  <a:contourClr>
                    <a:schemeClr val="bg2">
                      <a:lumMod val="50000"/>
                    </a:schemeClr>
                  </a:contourClr>
                </a:sp3d>
              </a:bodyPr>
              <a:lstStyle>
                <a:defPPr>
                  <a:defRPr lang="es-MX"/>
                </a:defPPr>
                <a:lvl1pPr algn="ctr">
                  <a:defRPr sz="1200" b="1">
                    <a:ln/>
                    <a:solidFill>
                      <a:schemeClr val="bg2">
                        <a:lumMod val="50000"/>
                      </a:schemeClr>
                    </a:solidFill>
                    <a:effectLst/>
                  </a:defRPr>
                </a:lvl1pPr>
              </a:lstStyle>
              <a:p>
                <a:r>
                  <a:rPr lang="es-MX" dirty="0"/>
                  <a:t>Otras Funciones*</a:t>
                </a:r>
              </a:p>
              <a:p>
                <a:r>
                  <a:rPr lang="es-MX" dirty="0" smtClean="0"/>
                  <a:t>$ 772.2 </a:t>
                </a:r>
                <a:endParaRPr lang="es-MX" dirty="0"/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5556513" y="1271196"/>
              <a:ext cx="1368485" cy="1221424"/>
              <a:chOff x="5264215" y="1069470"/>
              <a:chExt cx="1368485" cy="1221424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96" t="26806" r="10208" b="24444"/>
              <a:stretch/>
            </p:blipFill>
            <p:spPr>
              <a:xfrm>
                <a:off x="5264215" y="1599760"/>
                <a:ext cx="1368485" cy="691134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1838" y="1069470"/>
                <a:ext cx="1113238" cy="1113238"/>
              </a:xfrm>
              <a:prstGeom prst="rect">
                <a:avLst/>
              </a:prstGeom>
            </p:spPr>
          </p:pic>
        </p:grpSp>
        <p:grpSp>
          <p:nvGrpSpPr>
            <p:cNvPr id="30" name="Grupo 29"/>
            <p:cNvGrpSpPr/>
            <p:nvPr/>
          </p:nvGrpSpPr>
          <p:grpSpPr>
            <a:xfrm>
              <a:off x="7018505" y="1895441"/>
              <a:ext cx="1368485" cy="1379392"/>
              <a:chOff x="7244149" y="1522406"/>
              <a:chExt cx="1368485" cy="1379392"/>
            </a:xfrm>
          </p:grpSpPr>
          <p:pic>
            <p:nvPicPr>
              <p:cNvPr id="29" name="Imagen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96" t="26806" r="10208" b="24444"/>
              <a:stretch/>
            </p:blipFill>
            <p:spPr>
              <a:xfrm>
                <a:off x="7244149" y="2210664"/>
                <a:ext cx="1368485" cy="691134"/>
              </a:xfrm>
              <a:prstGeom prst="rect">
                <a:avLst/>
              </a:prstGeom>
            </p:spPr>
          </p:pic>
          <p:pic>
            <p:nvPicPr>
              <p:cNvPr id="28" name="Imagen 2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27" t="17092" r="16989" b="14305"/>
              <a:stretch/>
            </p:blipFill>
            <p:spPr>
              <a:xfrm>
                <a:off x="7369204" y="1522406"/>
                <a:ext cx="1074295" cy="1249293"/>
              </a:xfrm>
              <a:prstGeom prst="rect">
                <a:avLst/>
              </a:prstGeom>
            </p:spPr>
          </p:pic>
        </p:grpSp>
        <p:grpSp>
          <p:nvGrpSpPr>
            <p:cNvPr id="33" name="Grupo 32"/>
            <p:cNvGrpSpPr/>
            <p:nvPr/>
          </p:nvGrpSpPr>
          <p:grpSpPr>
            <a:xfrm>
              <a:off x="5640503" y="3022910"/>
              <a:ext cx="1368485" cy="1240350"/>
              <a:chOff x="5521621" y="2923012"/>
              <a:chExt cx="1368485" cy="1240350"/>
            </a:xfrm>
          </p:grpSpPr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96" t="26806" r="10208" b="24444"/>
              <a:stretch/>
            </p:blipFill>
            <p:spPr>
              <a:xfrm>
                <a:off x="5521621" y="3472228"/>
                <a:ext cx="1368485" cy="691134"/>
              </a:xfrm>
              <a:prstGeom prst="rect">
                <a:avLst/>
              </a:prstGeom>
            </p:spPr>
          </p:pic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09" t="23039" r="28189" b="9159"/>
              <a:stretch/>
            </p:blipFill>
            <p:spPr>
              <a:xfrm>
                <a:off x="5766504" y="2923012"/>
                <a:ext cx="822259" cy="1076566"/>
              </a:xfrm>
              <a:prstGeom prst="rect">
                <a:avLst/>
              </a:prstGeom>
            </p:spPr>
          </p:pic>
        </p:grpSp>
        <p:grpSp>
          <p:nvGrpSpPr>
            <p:cNvPr id="36" name="Grupo 35"/>
            <p:cNvGrpSpPr/>
            <p:nvPr/>
          </p:nvGrpSpPr>
          <p:grpSpPr>
            <a:xfrm>
              <a:off x="7054225" y="3872097"/>
              <a:ext cx="1389274" cy="1319057"/>
              <a:chOff x="7018831" y="3786275"/>
              <a:chExt cx="1389274" cy="1319057"/>
            </a:xfrm>
          </p:grpSpPr>
          <p:pic>
            <p:nvPicPr>
              <p:cNvPr id="34" name="Imagen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96" t="26806" r="10208" b="24444"/>
              <a:stretch/>
            </p:blipFill>
            <p:spPr>
              <a:xfrm>
                <a:off x="7039620" y="4331890"/>
                <a:ext cx="1368485" cy="691134"/>
              </a:xfrm>
              <a:prstGeom prst="rect">
                <a:avLst/>
              </a:prstGeom>
            </p:spPr>
          </p:pic>
          <p:pic>
            <p:nvPicPr>
              <p:cNvPr id="35" name="Imagen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831" y="3786275"/>
                <a:ext cx="1323751" cy="1319057"/>
              </a:xfrm>
              <a:prstGeom prst="rect">
                <a:avLst/>
              </a:prstGeom>
            </p:spPr>
          </p:pic>
        </p:grpSp>
        <p:grpSp>
          <p:nvGrpSpPr>
            <p:cNvPr id="39" name="Grupo 38"/>
            <p:cNvGrpSpPr/>
            <p:nvPr/>
          </p:nvGrpSpPr>
          <p:grpSpPr>
            <a:xfrm>
              <a:off x="5461741" y="4531922"/>
              <a:ext cx="1487981" cy="1482704"/>
              <a:chOff x="5432211" y="4514538"/>
              <a:chExt cx="1487981" cy="1482704"/>
            </a:xfrm>
          </p:grpSpPr>
          <p:pic>
            <p:nvPicPr>
              <p:cNvPr id="37" name="Imagen 3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96" t="26806" r="10208" b="24444"/>
              <a:stretch/>
            </p:blipFill>
            <p:spPr>
              <a:xfrm>
                <a:off x="5536715" y="5258489"/>
                <a:ext cx="1368485" cy="691134"/>
              </a:xfrm>
              <a:prstGeom prst="rect">
                <a:avLst/>
              </a:prstGeom>
            </p:spPr>
          </p:pic>
          <p:pic>
            <p:nvPicPr>
              <p:cNvPr id="38" name="Imagen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2211" y="4514538"/>
                <a:ext cx="1487981" cy="14827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604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36185" t="43552" r="40036" b="35440"/>
          <a:stretch/>
        </p:blipFill>
        <p:spPr>
          <a:xfrm>
            <a:off x="387926" y="5234102"/>
            <a:ext cx="1675820" cy="832780"/>
          </a:xfrm>
          <a:prstGeom prst="rect">
            <a:avLst/>
          </a:prstGeom>
        </p:spPr>
      </p:pic>
      <p:pic>
        <p:nvPicPr>
          <p:cNvPr id="1026" name="Picture 2" descr="http://www.iaipchiapas.org.mx/banners/cabeza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82647"/>
          <a:stretch/>
        </p:blipFill>
        <p:spPr bwMode="auto">
          <a:xfrm>
            <a:off x="387926" y="1170776"/>
            <a:ext cx="1377485" cy="10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1069" y="26089"/>
            <a:ext cx="778186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b="1">
                <a:ln w="50800"/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cs typeface="MV Boli" panose="02000500030200090000" pitchFamily="2" charset="0"/>
              </a:defRPr>
            </a:lvl1pPr>
          </a:lstStyle>
          <a:p>
            <a:r>
              <a:rPr lang="es-MX" dirty="0"/>
              <a:t>¿Qué pueden hacer los ciudadanos?</a:t>
            </a:r>
          </a:p>
        </p:txBody>
      </p:sp>
      <p:sp>
        <p:nvSpPr>
          <p:cNvPr id="3" name="2 Redondear rectángulo de esquina diagonal"/>
          <p:cNvSpPr/>
          <p:nvPr/>
        </p:nvSpPr>
        <p:spPr>
          <a:xfrm flipH="1">
            <a:off x="-2" y="690387"/>
            <a:ext cx="9144001" cy="476488"/>
          </a:xfrm>
          <a:prstGeom prst="round2DiagRect">
            <a:avLst>
              <a:gd name="adj1" fmla="val 39197"/>
              <a:gd name="adj2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l"/>
            </a:scene3d>
            <a:sp3d extrusionH="57150" contourW="6350" prstMaterial="metal">
              <a:bevelT w="38100" h="31750"/>
              <a:bevelB w="38100" h="381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s-MX" b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</a:rPr>
              <a:t>Para mayor información:</a:t>
            </a:r>
            <a:endParaRPr lang="es-MX" b="1" u="sng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 LT Std Light" panose="020B0403020202020204" pitchFamily="34" charset="0"/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 flipH="1">
            <a:off x="2201082" y="4969455"/>
            <a:ext cx="4939470" cy="1259919"/>
          </a:xfrm>
          <a:prstGeom prst="round2DiagRect">
            <a:avLst>
              <a:gd name="adj1" fmla="val 17664"/>
              <a:gd name="adj2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l"/>
            </a:scene3d>
            <a:sp3d extrusionH="57150" contourW="6350" prstMaterial="metal">
              <a:bevelT w="38100" h="31750"/>
              <a:bevelB w="38100" h="381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just"/>
            <a:r>
              <a:rPr lang="es-MX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</a:rPr>
              <a:t>Secretaría de la </a:t>
            </a:r>
            <a:r>
              <a:rPr lang="es-MX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</a:rPr>
              <a:t>Contraloría General.</a:t>
            </a:r>
            <a:endParaRPr lang="es-MX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 LT Std Light" panose="020B0403020202020204" pitchFamily="34" charset="0"/>
            </a:endParaRPr>
          </a:p>
          <a:p>
            <a:pPr algn="just"/>
            <a:r>
              <a:rPr lang="es-MX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  <a:hlinkClick r:id="rId4"/>
              </a:rPr>
              <a:t>http://sfp.transparencia.chiapas.gob.mx</a:t>
            </a:r>
            <a:r>
              <a:rPr lang="es-MX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  <a:hlinkClick r:id="rId4"/>
              </a:rPr>
              <a:t>/</a:t>
            </a:r>
            <a:endParaRPr lang="es-MX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 LT Std Light" panose="020B0403020202020204" pitchFamily="34" charset="0"/>
            </a:endParaRPr>
          </a:p>
          <a:p>
            <a:pPr algn="just"/>
            <a:endParaRPr lang="es-MX" sz="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 LT Std Light" panose="020B0403020202020204" pitchFamily="34" charset="0"/>
            </a:endParaRPr>
          </a:p>
          <a:p>
            <a:pPr algn="just"/>
            <a:r>
              <a:rPr lang="es-MX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  <a:hlinkClick r:id="rId5"/>
              </a:rPr>
              <a:t>http</a:t>
            </a:r>
            <a:r>
              <a:rPr lang="es-MX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  <a:hlinkClick r:id="rId5"/>
              </a:rPr>
              <a:t>://sistemas.fpchiapas.gob.mx/pntchiapas</a:t>
            </a:r>
            <a:r>
              <a:rPr lang="es-MX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  <a:hlinkClick r:id="rId5"/>
              </a:rPr>
              <a:t>/</a:t>
            </a:r>
            <a:endParaRPr lang="es-MX" sz="1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 LT Std Light" panose="020B0403020202020204" pitchFamily="34" charset="0"/>
            </a:endParaRPr>
          </a:p>
          <a:p>
            <a:pPr algn="just"/>
            <a:endParaRPr lang="es-MX" sz="1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 LT Std Light" panose="020B0403020202020204" pitchFamily="34" charset="0"/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 flipH="1">
            <a:off x="2167517" y="2637836"/>
            <a:ext cx="5519979" cy="866180"/>
          </a:xfrm>
          <a:prstGeom prst="round2DiagRect">
            <a:avLst>
              <a:gd name="adj1" fmla="val 19479"/>
              <a:gd name="adj2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l"/>
            </a:scene3d>
            <a:sp3d extrusionH="57150" contourW="6350" prstMaterial="metal">
              <a:bevelT w="38100" h="31750"/>
              <a:bevelB w="38100" h="381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just"/>
            <a:r>
              <a:rPr lang="es-MX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</a:rPr>
              <a:t>Secretaría de Hacienda:</a:t>
            </a:r>
          </a:p>
          <a:p>
            <a:pPr algn="just"/>
            <a:r>
              <a:rPr lang="es-MX" sz="1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  <a:hlinkClick r:id="rId6"/>
              </a:rPr>
              <a:t>http://www.haciendachiapas.gob.mx/marco-juridico/Estatal/leyes-decretos.asp</a:t>
            </a:r>
            <a:r>
              <a:rPr lang="es-MX" sz="1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</a:rPr>
              <a:t>.</a:t>
            </a:r>
          </a:p>
        </p:txBody>
      </p:sp>
      <p:sp>
        <p:nvSpPr>
          <p:cNvPr id="7" name="6 Redondear rectángulo de esquina diagonal"/>
          <p:cNvSpPr/>
          <p:nvPr/>
        </p:nvSpPr>
        <p:spPr>
          <a:xfrm flipH="1">
            <a:off x="2182489" y="3441190"/>
            <a:ext cx="4679268" cy="851297"/>
          </a:xfrm>
          <a:prstGeom prst="round2DiagRect">
            <a:avLst>
              <a:gd name="adj1" fmla="val 17664"/>
              <a:gd name="adj2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l"/>
            </a:scene3d>
            <a:sp3d extrusionH="57150" contourW="6350" prstMaterial="metal">
              <a:bevelT w="38100" h="31750"/>
              <a:bevelB w="38100" h="381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just"/>
            <a:r>
              <a:rPr lang="es-MX" sz="1100" b="1" dirty="0">
                <a:ln w="11430"/>
                <a:solidFill>
                  <a:schemeClr val="tx1"/>
                </a:solidFill>
                <a:latin typeface="Helvetica LT Std Light" panose="020B0403020202020204" pitchFamily="34" charset="0"/>
              </a:rPr>
              <a:t>Unidad de Enlace de Transparencia y Acceso de la Información Pública de la Secretaría de Hacienda del Estado</a:t>
            </a:r>
            <a:r>
              <a:rPr lang="es-MX" sz="1100" b="1" dirty="0" smtClean="0">
                <a:ln w="11430"/>
                <a:solidFill>
                  <a:schemeClr val="tx1"/>
                </a:solidFill>
                <a:latin typeface="Helvetica LT Std Light" panose="020B0403020202020204" pitchFamily="34" charset="0"/>
              </a:rPr>
              <a:t>.</a:t>
            </a:r>
          </a:p>
          <a:p>
            <a:pPr algn="just"/>
            <a:endParaRPr lang="es-MX" sz="1100" b="1" dirty="0">
              <a:ln w="11430"/>
              <a:solidFill>
                <a:schemeClr val="tx1"/>
              </a:solidFill>
              <a:latin typeface="Helvetica LT Std Light" panose="020B0403020202020204" pitchFamily="34" charset="0"/>
            </a:endParaRPr>
          </a:p>
          <a:p>
            <a:pPr algn="just"/>
            <a:r>
              <a:rPr lang="es-MX" sz="1100" b="1" dirty="0">
                <a:ln w="11430"/>
                <a:solidFill>
                  <a:schemeClr val="tx1"/>
                </a:solidFill>
                <a:latin typeface="Helvetica LT Std Light" panose="020B0403020202020204" pitchFamily="34" charset="0"/>
              </a:rPr>
              <a:t>Tel. 69 1-40-40, 69 1-40-20,  69 1-40-43.     Ext. 65016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90" y="3165608"/>
            <a:ext cx="1101792" cy="8814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2" t="2303" r="26277" b="4590"/>
          <a:stretch/>
        </p:blipFill>
        <p:spPr>
          <a:xfrm>
            <a:off x="8096280" y="1093862"/>
            <a:ext cx="471213" cy="88099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12586" r="20991" b="13520"/>
          <a:stretch/>
        </p:blipFill>
        <p:spPr>
          <a:xfrm>
            <a:off x="8137363" y="5452972"/>
            <a:ext cx="389045" cy="395041"/>
          </a:xfrm>
          <a:prstGeom prst="rect">
            <a:avLst/>
          </a:prstGeom>
        </p:spPr>
      </p:pic>
      <p:pic>
        <p:nvPicPr>
          <p:cNvPr id="2050" name="Imagen 1" descr="\\Sh-eb-833-pc\compartir\8 Para todos\Secretaria de hacien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7" y="2966984"/>
            <a:ext cx="1648681" cy="6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dondear rectángulo de esquina diagonal"/>
          <p:cNvSpPr/>
          <p:nvPr/>
        </p:nvSpPr>
        <p:spPr>
          <a:xfrm flipH="1">
            <a:off x="2164274" y="1373324"/>
            <a:ext cx="5630106" cy="1074063"/>
          </a:xfrm>
          <a:prstGeom prst="round2DiagRect">
            <a:avLst>
              <a:gd name="adj1" fmla="val 19479"/>
              <a:gd name="adj2" fmla="val 0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l"/>
            </a:scene3d>
            <a:sp3d extrusionH="57150" contourW="6350" prstMaterial="metal">
              <a:bevelT w="38100" h="31750"/>
              <a:bevelB w="38100" h="381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just"/>
            <a:r>
              <a:rPr lang="es-MX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</a:rPr>
              <a:t>Instituto de Acceso a la Información Pública</a:t>
            </a:r>
          </a:p>
          <a:p>
            <a:pPr algn="just"/>
            <a:r>
              <a:rPr lang="es-MX" sz="12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  <a:hlinkClick r:id="rId11"/>
              </a:rPr>
              <a:t>http://www.iaipchiapas.org.mx</a:t>
            </a:r>
            <a:r>
              <a:rPr lang="es-MX" sz="1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elvetica LT Std Light" panose="020B0403020202020204" pitchFamily="34" charset="0"/>
                <a:hlinkClick r:id="rId11"/>
              </a:rPr>
              <a:t>/</a:t>
            </a:r>
            <a:endParaRPr lang="es-MX" sz="1200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 LT Std Light" panose="020B0403020202020204" pitchFamily="34" charset="0"/>
            </a:endParaRPr>
          </a:p>
          <a:p>
            <a:pPr algn="just"/>
            <a:endParaRPr lang="es-MX" sz="1200" b="1" dirty="0" smtClean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 LT Std Light" panose="020B0403020202020204" pitchFamily="34" charset="0"/>
            </a:endParaRPr>
          </a:p>
          <a:p>
            <a:pPr algn="just"/>
            <a:endParaRPr lang="es-MX" sz="12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elvetica LT Std Light" panose="020B0403020202020204" pitchFamily="34" charset="0"/>
            </a:endParaRPr>
          </a:p>
        </p:txBody>
      </p:sp>
      <p:pic>
        <p:nvPicPr>
          <p:cNvPr id="5122" name="Picture 2" descr="Resultado de imagen para imagenes de transparencia en todo el mund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07" y="5953527"/>
            <a:ext cx="683555" cy="5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dondear rectángulo de esquina diagonal"/>
          <p:cNvSpPr/>
          <p:nvPr/>
        </p:nvSpPr>
        <p:spPr>
          <a:xfrm flipH="1">
            <a:off x="2613478" y="707964"/>
            <a:ext cx="5541792" cy="1000244"/>
          </a:xfrm>
          <a:prstGeom prst="round2DiagRect">
            <a:avLst>
              <a:gd name="adj1" fmla="val 9053"/>
              <a:gd name="adj2" fmla="val 1042"/>
            </a:avLst>
          </a:prstGeom>
          <a:noFill/>
          <a:ln w="38100" cap="rnd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Uno de los objetivos de la presente administración es garantizar la transparencia y la rendición de cuentas, para que la ciudadanía conozca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, de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forma sencilla y resumida, </a:t>
            </a:r>
            <a:r>
              <a:rPr lang="es-MX" sz="1400" dirty="0">
                <a:ln w="0"/>
                <a:solidFill>
                  <a:schemeClr val="tx1"/>
                </a:solidFill>
              </a:rPr>
              <a:t>de donde </a:t>
            </a:r>
            <a:r>
              <a:rPr lang="es-MX" sz="1400" dirty="0" smtClean="0">
                <a:ln w="0"/>
                <a:solidFill>
                  <a:schemeClr val="tx1"/>
                </a:solidFill>
              </a:rPr>
              <a:t>provienen,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cómo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se usan y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a donde se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destinan los recursos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públicos. </a:t>
            </a:r>
          </a:p>
        </p:txBody>
      </p:sp>
      <p:sp>
        <p:nvSpPr>
          <p:cNvPr id="3" name="12 CuadroTexto"/>
          <p:cNvSpPr txBox="1"/>
          <p:nvPr/>
        </p:nvSpPr>
        <p:spPr>
          <a:xfrm>
            <a:off x="0" y="-23793"/>
            <a:ext cx="914399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MX"/>
            </a:defPPr>
            <a:lvl1pPr algn="ctr">
              <a:defRPr sz="2000" b="1">
                <a:ln w="9208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2F2F2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HelveticaNeueLT Std Med Cn"/>
                <a:ea typeface="Times New Roman"/>
              </a:defRPr>
            </a:lvl1pPr>
          </a:lstStyle>
          <a:p>
            <a:r>
              <a:rPr lang="pt-BR" sz="3200" dirty="0" smtClean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Pristina" panose="03060402040406080204" pitchFamily="66" charset="0"/>
              </a:rPr>
              <a:t>P</a:t>
            </a:r>
            <a:r>
              <a:rPr lang="pt-BR" sz="2400" dirty="0" smtClean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Pristina" panose="03060402040406080204" pitchFamily="66" charset="0"/>
              </a:rPr>
              <a:t> r e s u p u e s t o </a:t>
            </a:r>
            <a:r>
              <a:rPr lang="pt-BR" dirty="0" smtClean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Playball" panose="02000000000000000000" pitchFamily="2" charset="0"/>
              </a:rPr>
              <a:t> </a:t>
            </a:r>
            <a:r>
              <a:rPr lang="pt-BR" sz="3200" dirty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Pristina" panose="03060402040406080204" pitchFamily="66" charset="0"/>
              </a:rPr>
              <a:t>C</a:t>
            </a:r>
            <a:r>
              <a:rPr lang="pt-BR" dirty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Pristina" panose="03060402040406080204" pitchFamily="66" charset="0"/>
              </a:rPr>
              <a:t> </a:t>
            </a:r>
            <a:r>
              <a:rPr lang="pt-BR" sz="2400" dirty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Pristina" panose="03060402040406080204" pitchFamily="66" charset="0"/>
              </a:rPr>
              <a:t>i u d a d a n o</a:t>
            </a:r>
            <a:endParaRPr lang="es-MX" dirty="0">
              <a:ln w="50800"/>
              <a:solidFill>
                <a:schemeClr val="accent6">
                  <a:lumMod val="75000"/>
                </a:schemeClr>
              </a:solidFill>
              <a:effectLst/>
              <a:latin typeface="Pristina" panose="03060402040406080204" pitchFamily="66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27657" y="4374291"/>
            <a:ext cx="2166550" cy="2120947"/>
            <a:chOff x="127657" y="4374291"/>
            <a:chExt cx="2166550" cy="2120947"/>
          </a:xfrm>
        </p:grpSpPr>
        <p:pic>
          <p:nvPicPr>
            <p:cNvPr id="9" name="Picture 6" descr="Resultado de imagen para presupuesto ciudadan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9" r="27172"/>
            <a:stretch/>
          </p:blipFill>
          <p:spPr bwMode="auto">
            <a:xfrm>
              <a:off x="342250" y="4853692"/>
              <a:ext cx="1552453" cy="1162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Resultado de imagen para presupuesto ciudadano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90" b="96821" l="556" r="100000">
                          <a14:backgroundMark x1="25139" y1="84971" x2="60972" y2="852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57" y="4374291"/>
              <a:ext cx="2166550" cy="212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668489" y="6015839"/>
              <a:ext cx="964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solidFill>
                    <a:schemeClr val="accent6">
                      <a:lumMod val="50000"/>
                    </a:schemeClr>
                  </a:solidFill>
                </a:rPr>
                <a:t>Egresos</a:t>
              </a:r>
              <a:endParaRPr lang="es-MX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3 Redondear rectángulo de esquina diagonal"/>
          <p:cNvSpPr/>
          <p:nvPr/>
        </p:nvSpPr>
        <p:spPr>
          <a:xfrm flipH="1">
            <a:off x="2508800" y="5041648"/>
            <a:ext cx="4816018" cy="1677829"/>
          </a:xfrm>
          <a:prstGeom prst="round2DiagRect">
            <a:avLst>
              <a:gd name="adj1" fmla="val 9053"/>
              <a:gd name="adj2" fmla="val 1042"/>
            </a:avLst>
          </a:prstGeom>
          <a:noFill/>
          <a:ln w="38100" cap="rnd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El Presupuesto Ciudadano se elabora con base en las cifras aprobadas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por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el Congreso del Estado, siendo estos los recursos que el gobierno estatal ejercerá en el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2018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, así también, con dicho presupuesto se da cumplimiento a la “Norma para la difusión a la ciudadanía de la ley de ingresos y el presupuesto de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egresos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”, de acuerdo a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lo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publicado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por el Consejo Nacional de Armonización Contable (CONAC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es-MX" sz="1400" dirty="0">
              <a:ln w="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3 Redondear rectángulo de esquina diagonal"/>
          <p:cNvSpPr/>
          <p:nvPr/>
        </p:nvSpPr>
        <p:spPr>
          <a:xfrm flipH="1">
            <a:off x="2154614" y="1968014"/>
            <a:ext cx="5157180" cy="2807137"/>
          </a:xfrm>
          <a:prstGeom prst="round2DiagRect">
            <a:avLst>
              <a:gd name="adj1" fmla="val 9053"/>
              <a:gd name="adj2" fmla="val 1042"/>
            </a:avLst>
          </a:prstGeom>
          <a:noFill/>
          <a:ln w="38100" cap="rnd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 smtClean="0">
                <a:ln w="0"/>
                <a:solidFill>
                  <a:schemeClr val="tx1"/>
                </a:solidFill>
              </a:rPr>
              <a:t>El </a:t>
            </a:r>
            <a:r>
              <a:rPr lang="es-MX" sz="1400" b="1" dirty="0">
                <a:ln w="0"/>
                <a:solidFill>
                  <a:schemeClr val="tx1"/>
                </a:solidFill>
              </a:rPr>
              <a:t>Presupuesto Ciudadano 2018</a:t>
            </a:r>
            <a:r>
              <a:rPr lang="es-MX" sz="1400" dirty="0">
                <a:ln w="0"/>
                <a:solidFill>
                  <a:schemeClr val="tx1"/>
                </a:solidFill>
              </a:rPr>
              <a:t>”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, es una iniciativa del gobierno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estatal que tiene como propósito transparentar las diversas clasificaciones y conceptos fundamentales en que se integran los ingresos y el gasto público. Además permite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conocer la información relacionada con las siguientes preguntas:</a:t>
            </a:r>
          </a:p>
          <a:p>
            <a:pPr algn="just"/>
            <a:endParaRPr lang="es-MX" sz="1400" dirty="0">
              <a:ln w="0"/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1.- ¿Qué es la Ley de Ingresos y cuál es su importancia?</a:t>
            </a: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2.- ¿De dónde obtienen los gobiernos sus ingresos?</a:t>
            </a:r>
          </a:p>
          <a:p>
            <a:pPr marL="265113" indent="-265113"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3.- ¿Qué es el Presupuesto de Egresos y cuál es su importancia?</a:t>
            </a: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4.- ¿Quién gasta?</a:t>
            </a: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5.- ¿En qué se gasta?</a:t>
            </a: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6.- ¿Para qué se gasta?  </a:t>
            </a:r>
            <a:endParaRPr lang="es-MX" sz="1400" dirty="0" smtClean="0">
              <a:ln w="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AutoShape 8" descr="Resultado de imagen para manos pagando en pe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5" name="14 Grupo"/>
          <p:cNvGrpSpPr/>
          <p:nvPr/>
        </p:nvGrpSpPr>
        <p:grpSpPr>
          <a:xfrm>
            <a:off x="286628" y="523511"/>
            <a:ext cx="2326850" cy="2047299"/>
            <a:chOff x="137647" y="2009205"/>
            <a:chExt cx="2523176" cy="2298852"/>
          </a:xfrm>
        </p:grpSpPr>
        <p:pic>
          <p:nvPicPr>
            <p:cNvPr id="25" name="Imagen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279757" y="2650472"/>
              <a:ext cx="1812485" cy="11744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1" name="20 Grupo"/>
            <p:cNvGrpSpPr/>
            <p:nvPr/>
          </p:nvGrpSpPr>
          <p:grpSpPr>
            <a:xfrm>
              <a:off x="137647" y="2009205"/>
              <a:ext cx="2523176" cy="2298852"/>
              <a:chOff x="257942" y="415730"/>
              <a:chExt cx="2215893" cy="2067805"/>
            </a:xfrm>
          </p:grpSpPr>
          <p:pic>
            <p:nvPicPr>
              <p:cNvPr id="22" name="Picture 2" descr="Resultado de imagen para presupuesto ciudadano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590" b="96821" l="556" r="100000">
                            <a14:backgroundMark x1="25139" y1="84971" x2="60972" y2="852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942" y="415730"/>
                <a:ext cx="2215893" cy="2067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22 CuadroTexto"/>
              <p:cNvSpPr txBox="1"/>
              <p:nvPr/>
            </p:nvSpPr>
            <p:spPr>
              <a:xfrm>
                <a:off x="715941" y="2014186"/>
                <a:ext cx="986820" cy="27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Ingresos</a:t>
                </a:r>
                <a:endParaRPr lang="es-MX" sz="1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6150" name="Picture 6" descr="Resultado de imagen para transparencia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195" y1="29592" x2="50195" y2="2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85938">
            <a:off x="6370690" y="4009657"/>
            <a:ext cx="1323370" cy="10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Flecha abajo"/>
          <p:cNvSpPr/>
          <p:nvPr/>
        </p:nvSpPr>
        <p:spPr>
          <a:xfrm>
            <a:off x="6504063" y="3907452"/>
            <a:ext cx="648072" cy="288032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446269" y="3403821"/>
            <a:ext cx="2744610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MX" sz="1400" dirty="0">
                <a:solidFill>
                  <a:srgbClr val="FFC000"/>
                </a:solidFill>
              </a:rPr>
              <a:t>Congreso aprueba Ley de Ingresos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352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2000" b="1">
                <a:ln w="9208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2F2F2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HelveticaNeueLT Std Med Cn"/>
                <a:ea typeface="Times New Roman"/>
              </a:defRPr>
            </a:lvl1pPr>
          </a:lstStyle>
          <a:p>
            <a:r>
              <a:rPr lang="pt-BR" sz="1800" dirty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cs typeface="MV Boli" panose="02000500030200090000" pitchFamily="2" charset="0"/>
              </a:rPr>
              <a:t>¿Qué es la Ley de Ingresos y cuál es su importancia?</a:t>
            </a:r>
            <a:endParaRPr lang="es-MX" sz="1800" dirty="0">
              <a:ln w="50800"/>
              <a:solidFill>
                <a:schemeClr val="accent6">
                  <a:lumMod val="75000"/>
                </a:schemeClr>
              </a:solidFill>
              <a:effectLst/>
              <a:latin typeface="Century Gothic" panose="020B0502020202020204" pitchFamily="34" charset="0"/>
              <a:cs typeface="MV Boli" panose="0200050003020009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949" y="969784"/>
            <a:ext cx="3033488" cy="1959410"/>
          </a:xfrm>
          <a:prstGeom prst="roundRect">
            <a:avLst>
              <a:gd name="adj" fmla="val 10758"/>
            </a:avLst>
          </a:prstGeom>
          <a:effectLst>
            <a:outerShdw blurRad="304800" dist="2286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68" y="4319607"/>
            <a:ext cx="3143250" cy="2095500"/>
          </a:xfrm>
          <a:prstGeom prst="roundRect">
            <a:avLst>
              <a:gd name="adj" fmla="val 10758"/>
            </a:avLst>
          </a:prstGeom>
          <a:effectLst>
            <a:outerShdw blurRad="304800" dist="2286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AutoShape 4" descr="Resultado de imagen para bar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Redondear rectángulo de esquina diagonal 2"/>
          <p:cNvSpPr/>
          <p:nvPr/>
        </p:nvSpPr>
        <p:spPr>
          <a:xfrm>
            <a:off x="1104900" y="970348"/>
            <a:ext cx="3400425" cy="3158495"/>
          </a:xfrm>
          <a:prstGeom prst="round2DiagRect">
            <a:avLst>
              <a:gd name="adj1" fmla="val 9594"/>
              <a:gd name="adj2" fmla="val 0"/>
            </a:avLst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1200" dirty="0" smtClean="0">
              <a:ln w="0"/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  <a:p>
            <a:pPr algn="just"/>
            <a:endParaRPr lang="es-MX" sz="1200" dirty="0">
              <a:ln w="0"/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  <a:p>
            <a:pPr algn="just"/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La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 Ley de Ingresos del Estado de Chiapas 2018, es el ordenamiento jurídico  que el Ejecutivo Estatal propone ante el Congreso del Estado, el cual considera los recursos estimados a captar durante un ejercicio fiscal; estos se integran de ingresos propios y de  ingresos derivados del Sistema Nacional de Coordinación Fiscal. Los ingresos permiten cubrir los gastos del gobierno, para generar bienes y servicios que dan atención a las prioridades sociales y económicas del Estado.</a:t>
            </a:r>
          </a:p>
          <a:p>
            <a:pPr algn="ctr"/>
            <a:endParaRPr lang="es-MX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67067" y="584309"/>
            <a:ext cx="2276090" cy="63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821139" y="749069"/>
            <a:ext cx="1486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Ley de Ingresos</a:t>
            </a:r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dondear rectángulo de esquina diagonal 16"/>
          <p:cNvSpPr/>
          <p:nvPr/>
        </p:nvSpPr>
        <p:spPr>
          <a:xfrm>
            <a:off x="1104900" y="4402266"/>
            <a:ext cx="3416483" cy="2012841"/>
          </a:xfrm>
          <a:prstGeom prst="round2DiagRect">
            <a:avLst>
              <a:gd name="adj1" fmla="val 9594"/>
              <a:gd name="adj2" fmla="val 0"/>
            </a:avLst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Con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base a lo establecido en el artículo 59 de la Constitución Política del Estado Libre y Soberano de Chiapas, en el último cuatrimestre del año, el Ejecutivo estatal oficialmente envía la Iniciativa de la Ley de Ingresos al Congreso del Estado para su análisis y discusión, misma que debe ser aprobada a más tardar el 31 de diciembre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s-MX" sz="1400" dirty="0">
              <a:ln w="0"/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CuadroTexto"/>
          <p:cNvSpPr txBox="1"/>
          <p:nvPr/>
        </p:nvSpPr>
        <p:spPr>
          <a:xfrm>
            <a:off x="5745264" y="703315"/>
            <a:ext cx="182056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Ley de Ingreso</a:t>
            </a:r>
            <a:endParaRPr lang="es-MX" sz="1400" b="1" dirty="0"/>
          </a:p>
        </p:txBody>
      </p:sp>
      <p:sp>
        <p:nvSpPr>
          <p:cNvPr id="30" name="Cuadro de texto 2"/>
          <p:cNvSpPr txBox="1">
            <a:spLocks noChangeArrowheads="1"/>
          </p:cNvSpPr>
          <p:nvPr/>
        </p:nvSpPr>
        <p:spPr bwMode="auto">
          <a:xfrm>
            <a:off x="0" y="4288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b="1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cs typeface="MV Boli" panose="02000500030200090000" pitchFamily="2" charset="0"/>
              </a:defRPr>
            </a:lvl1pPr>
          </a:lstStyle>
          <a:p>
            <a:r>
              <a:rPr lang="es-MX" dirty="0"/>
              <a:t>¿De dónde obtienen los gobiernos sus ingresos?</a:t>
            </a:r>
            <a:endParaRPr lang="pt-BR" dirty="0"/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661506" y="747545"/>
            <a:ext cx="4203019" cy="1285948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Para que el gobierno de atención a las demandas y necesidades de la ciudadanía, y se generen los bienes y servicios requeridos, el Gobierno estatal financia los programas y proyectos de las fuentes de ingresos siguientes: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1017104" y="4342514"/>
            <a:ext cx="3681125" cy="2361965"/>
            <a:chOff x="1017104" y="4342514"/>
            <a:chExt cx="3681125" cy="2361965"/>
          </a:xfrm>
        </p:grpSpPr>
        <p:pic>
          <p:nvPicPr>
            <p:cNvPr id="15" name="Picture 6" descr="Imagen relacionada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3200" y1="2679" x2="95900" y2="32887"/>
                          <a14:foregroundMark x1="82400" y1="3571" x2="81400" y2="34673"/>
                          <a14:foregroundMark x1="42300" y1="27530" x2="42300" y2="27530"/>
                          <a14:foregroundMark x1="56600" y1="25744" x2="56600" y2="25744"/>
                          <a14:foregroundMark x1="47800" y1="33780" x2="47800" y2="33780"/>
                          <a14:foregroundMark x1="49400" y1="32887" x2="49400" y2="32887"/>
                          <a14:backgroundMark x1="41700" y1="14286" x2="53400" y2="14286"/>
                          <a14:backgroundMark x1="81600" y1="15476" x2="92500" y2="15774"/>
                          <a14:backgroundMark x1="8700" y1="38542" x2="17000" y2="38542"/>
                          <a14:backgroundMark x1="25800" y1="79018" x2="32900" y2="79613"/>
                          <a14:backgroundMark x1="59000" y1="60119" x2="69500" y2="59226"/>
                          <a14:backgroundMark x1="31500" y1="38839" x2="71900" y2="39732"/>
                          <a14:backgroundMark x1="28500" y1="42113" x2="74700" y2="43601"/>
                          <a14:backgroundMark x1="29500" y1="43899" x2="74300" y2="44196"/>
                          <a14:backgroundMark x1="29700" y1="35863" x2="73500" y2="36756"/>
                          <a14:backgroundMark x1="28500" y1="38542" x2="75100" y2="38839"/>
                          <a14:backgroundMark x1="28300" y1="40327" x2="74300" y2="41815"/>
                          <a14:backgroundMark x1="71300" y1="29315" x2="32500" y2="44494"/>
                          <a14:backgroundMark x1="30500" y1="33780" x2="74300" y2="334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104" y="4342514"/>
              <a:ext cx="3514829" cy="236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Elipse"/>
            <p:cNvSpPr/>
            <p:nvPr/>
          </p:nvSpPr>
          <p:spPr>
            <a:xfrm>
              <a:off x="2349706" y="4342514"/>
              <a:ext cx="659027" cy="61783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19 Elipse"/>
            <p:cNvSpPr/>
            <p:nvPr/>
          </p:nvSpPr>
          <p:spPr>
            <a:xfrm>
              <a:off x="1161544" y="4952113"/>
              <a:ext cx="659027" cy="61783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033580" y="5123857"/>
              <a:ext cx="902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 smtClean="0">
                  <a:solidFill>
                    <a:schemeClr val="accent3">
                      <a:lumMod val="50000"/>
                    </a:schemeClr>
                  </a:solidFill>
                  <a:latin typeface="Albertus Extra Bold" pitchFamily="34" charset="0"/>
                  <a:cs typeface="Aharoni" pitchFamily="2" charset="-79"/>
                </a:rPr>
                <a:t>Impuestos</a:t>
              </a:r>
              <a:endParaRPr lang="es-MX" sz="1000" b="1" dirty="0">
                <a:solidFill>
                  <a:schemeClr val="accent3">
                    <a:lumMod val="50000"/>
                  </a:schemeClr>
                </a:solidFill>
                <a:latin typeface="Albertus Extra Bold" pitchFamily="34" charset="0"/>
                <a:cs typeface="Aharoni" pitchFamily="2" charset="-79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228062" y="4528321"/>
              <a:ext cx="9023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 smtClean="0">
                  <a:solidFill>
                    <a:schemeClr val="accent3">
                      <a:lumMod val="50000"/>
                    </a:schemeClr>
                  </a:solidFill>
                  <a:latin typeface="Albertus Extra Bold" pitchFamily="34" charset="0"/>
                  <a:cs typeface="Aharoni" pitchFamily="2" charset="-79"/>
                </a:rPr>
                <a:t>Derechos</a:t>
              </a:r>
              <a:endParaRPr lang="es-MX" sz="1000" b="1" dirty="0">
                <a:solidFill>
                  <a:schemeClr val="accent3">
                    <a:lumMod val="50000"/>
                  </a:schemeClr>
                </a:solidFill>
                <a:latin typeface="Albertus Extra Bold" pitchFamily="34" charset="0"/>
                <a:cs typeface="Aharoni" pitchFamily="2" charset="-79"/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3699911" y="4388543"/>
              <a:ext cx="659027" cy="61783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354381" y="4584022"/>
              <a:ext cx="134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algn="ctr">
                <a:defRPr sz="1000" b="1">
                  <a:solidFill>
                    <a:schemeClr val="accent3">
                      <a:lumMod val="50000"/>
                    </a:schemeClr>
                  </a:solidFill>
                  <a:latin typeface="Albertus Extra Bold" pitchFamily="34" charset="0"/>
                  <a:cs typeface="Aharoni" pitchFamily="2" charset="-79"/>
                </a:defRPr>
              </a:lvl1pPr>
            </a:lstStyle>
            <a:p>
              <a:r>
                <a:rPr lang="es-MX" dirty="0"/>
                <a:t>Aprovechamientos</a:t>
              </a:r>
            </a:p>
          </p:txBody>
        </p:sp>
        <p:sp>
          <p:nvSpPr>
            <p:cNvPr id="24" name="23 Elipse"/>
            <p:cNvSpPr/>
            <p:nvPr/>
          </p:nvSpPr>
          <p:spPr>
            <a:xfrm>
              <a:off x="2961544" y="5435723"/>
              <a:ext cx="659027" cy="61783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852257" y="5553474"/>
              <a:ext cx="902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 smtClean="0">
                  <a:solidFill>
                    <a:schemeClr val="accent3">
                      <a:lumMod val="50000"/>
                    </a:schemeClr>
                  </a:solidFill>
                  <a:latin typeface="Albertus Extra Bold" pitchFamily="34" charset="0"/>
                  <a:cs typeface="Aharoni" pitchFamily="2" charset="-79"/>
                </a:rPr>
                <a:t>Ingresos</a:t>
              </a:r>
            </a:p>
            <a:p>
              <a:pPr algn="ctr"/>
              <a:r>
                <a:rPr lang="es-MX" sz="1000" b="1" dirty="0" smtClean="0">
                  <a:solidFill>
                    <a:schemeClr val="accent3">
                      <a:lumMod val="50000"/>
                    </a:schemeClr>
                  </a:solidFill>
                  <a:latin typeface="Albertus Extra Bold" pitchFamily="34" charset="0"/>
                  <a:cs typeface="Aharoni" pitchFamily="2" charset="-79"/>
                </a:rPr>
                <a:t>Federales</a:t>
              </a:r>
              <a:endParaRPr lang="es-MX" sz="1000" b="1" dirty="0">
                <a:solidFill>
                  <a:schemeClr val="accent3">
                    <a:lumMod val="50000"/>
                  </a:schemeClr>
                </a:solidFill>
                <a:latin typeface="Albertus Extra Bold" pitchFamily="34" charset="0"/>
                <a:cs typeface="Aharoni" pitchFamily="2" charset="-79"/>
              </a:endParaRPr>
            </a:p>
          </p:txBody>
        </p:sp>
        <p:sp>
          <p:nvSpPr>
            <p:cNvPr id="26" name="25 Elipse"/>
            <p:cNvSpPr/>
            <p:nvPr/>
          </p:nvSpPr>
          <p:spPr>
            <a:xfrm>
              <a:off x="1682441" y="5905279"/>
              <a:ext cx="659027" cy="61783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1460004" y="5993406"/>
              <a:ext cx="11415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 smtClean="0">
                  <a:solidFill>
                    <a:schemeClr val="accent3">
                      <a:lumMod val="50000"/>
                    </a:schemeClr>
                  </a:solidFill>
                  <a:latin typeface="Albertus Extra Bold" pitchFamily="34" charset="0"/>
                  <a:cs typeface="Aharoni" pitchFamily="2" charset="-79"/>
                </a:rPr>
                <a:t>Otras</a:t>
              </a:r>
            </a:p>
            <a:p>
              <a:pPr algn="ctr"/>
              <a:r>
                <a:rPr lang="es-MX" sz="1000" b="1" dirty="0" smtClean="0">
                  <a:solidFill>
                    <a:schemeClr val="accent3">
                      <a:lumMod val="50000"/>
                    </a:schemeClr>
                  </a:solidFill>
                  <a:latin typeface="Albertus Extra Bold" pitchFamily="34" charset="0"/>
                  <a:cs typeface="Aharoni" pitchFamily="2" charset="-79"/>
                </a:rPr>
                <a:t>Contribuciones</a:t>
              </a:r>
              <a:endParaRPr lang="es-MX" sz="1000" b="1" dirty="0">
                <a:solidFill>
                  <a:schemeClr val="accent3">
                    <a:lumMod val="50000"/>
                  </a:schemeClr>
                </a:solidFill>
                <a:latin typeface="Albertus Extra Bold" pitchFamily="34" charset="0"/>
                <a:cs typeface="Aharoni" pitchFamily="2" charset="-79"/>
              </a:endParaRPr>
            </a:p>
          </p:txBody>
        </p:sp>
      </p:grpSp>
      <p:sp>
        <p:nvSpPr>
          <p:cNvPr id="29" name="28 Redondear rectángulo de esquina diagonal"/>
          <p:cNvSpPr/>
          <p:nvPr/>
        </p:nvSpPr>
        <p:spPr>
          <a:xfrm>
            <a:off x="671108" y="2172617"/>
            <a:ext cx="3860825" cy="696489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Ingresos Estatales: Impuestos, Derechos, Aprovechamientos, entre otros.</a:t>
            </a:r>
          </a:p>
        </p:txBody>
      </p:sp>
      <p:sp>
        <p:nvSpPr>
          <p:cNvPr id="31" name="30 Redondear rectángulo de esquina diagonal"/>
          <p:cNvSpPr/>
          <p:nvPr/>
        </p:nvSpPr>
        <p:spPr>
          <a:xfrm>
            <a:off x="671108" y="3006369"/>
            <a:ext cx="3599935" cy="1156011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s-MX" sz="1200" dirty="0">
              <a:ln w="0"/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Ingresos Federales: Los derivados de la Ley de Coordinación Fiscal, (participaciones y aportaciones federales), así como las obtenidas vía transferencias, asignaciones, subsidios y otras ayudas.</a:t>
            </a:r>
          </a:p>
          <a:p>
            <a:pPr algn="just"/>
            <a:endParaRPr lang="es-MX" sz="1200" dirty="0">
              <a:ln w="0"/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sp>
        <p:nvSpPr>
          <p:cNvPr id="7" name="7 CuadroTexto"/>
          <p:cNvSpPr txBox="1"/>
          <p:nvPr/>
        </p:nvSpPr>
        <p:spPr>
          <a:xfrm rot="21426954">
            <a:off x="7144167" y="1328592"/>
            <a:ext cx="13250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(Cifras en Pesos)</a:t>
            </a:r>
            <a:endParaRPr lang="es-MX" sz="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t="1666" r="10455" b="24028"/>
          <a:stretch/>
        </p:blipFill>
        <p:spPr>
          <a:xfrm>
            <a:off x="4986169" y="1561856"/>
            <a:ext cx="401955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0" y="5827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b="1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Times New Roman"/>
                <a:cs typeface="MV Boli" panose="02000500030200090000" pitchFamily="2" charset="0"/>
              </a:defRPr>
            </a:lvl1pPr>
          </a:lstStyle>
          <a:p>
            <a:r>
              <a:rPr lang="pt-BR" dirty="0"/>
              <a:t>¿Qué es el Presupuesto de Egresos y cuál es su importancia?</a:t>
            </a:r>
            <a:endParaRPr lang="es-MX" dirty="0"/>
          </a:p>
        </p:txBody>
      </p:sp>
      <p:sp>
        <p:nvSpPr>
          <p:cNvPr id="3" name="2 Recortar rectángulo de esquina sencilla"/>
          <p:cNvSpPr/>
          <p:nvPr/>
        </p:nvSpPr>
        <p:spPr>
          <a:xfrm>
            <a:off x="599986" y="1195953"/>
            <a:ext cx="3487928" cy="1490098"/>
          </a:xfrm>
          <a:prstGeom prst="snip1Rect">
            <a:avLst>
              <a:gd name="adj" fmla="val 10114"/>
            </a:avLst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El presupuesto de egresos considera los recursos financieros, materiales y humanos que el gobierno utiliza para generar los programas y acciones dirigidas a brindar bienestar a la población, y a promover el desarrollo económico del Estado.</a:t>
            </a:r>
          </a:p>
        </p:txBody>
      </p:sp>
      <p:sp>
        <p:nvSpPr>
          <p:cNvPr id="6" name="6 Rectángulo redondeado"/>
          <p:cNvSpPr/>
          <p:nvPr/>
        </p:nvSpPr>
        <p:spPr>
          <a:xfrm>
            <a:off x="873487" y="789779"/>
            <a:ext cx="2658904" cy="288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Presupuesto de Egresos</a:t>
            </a:r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7 Recortar rectángulo de esquina sencilla"/>
          <p:cNvSpPr/>
          <p:nvPr/>
        </p:nvSpPr>
        <p:spPr>
          <a:xfrm>
            <a:off x="4578352" y="5095876"/>
            <a:ext cx="4203697" cy="1439251"/>
          </a:xfrm>
          <a:prstGeom prst="snip1Rect">
            <a:avLst>
              <a:gd name="adj" fmla="val 10114"/>
            </a:avLst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De acuerdo con lo establecido en la Constitución Política del Estado Libre y Soberano de Chiapas, el Ejecutivo estatal oficialmente envía el Proyecto de Presupuesto de Egresos al Congreso del Estado para su análisis y discusión, mismo que debe ser aprobado a más tardar el 31 de diciembre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s-MX" sz="1400" dirty="0">
              <a:ln w="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9 Recortar rectángulo de esquina sencilla"/>
          <p:cNvSpPr/>
          <p:nvPr/>
        </p:nvSpPr>
        <p:spPr>
          <a:xfrm>
            <a:off x="599986" y="2915628"/>
            <a:ext cx="3487928" cy="3619499"/>
          </a:xfrm>
          <a:prstGeom prst="snip1Rect">
            <a:avLst>
              <a:gd name="adj" fmla="val 10114"/>
            </a:avLst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Con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el presupuesto de egresos se financia el gasto en educación, salud, protección social, cuidado del medio ambiente y prestación de servicios básicos (agua potable, drenaje alcantarillado, vivienda.</a:t>
            </a:r>
          </a:p>
          <a:p>
            <a:pPr algn="just"/>
            <a:endParaRPr lang="es-MX" sz="1400" dirty="0">
              <a:ln w="0"/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Asimismo, los recursos permiten financiar los programas productivos (agricultura, ganadería y pesca), el turismo, la construcción y mejoramiento de caminos y carreteras, y apoyar a la micro, pequeña y mediana empresa.</a:t>
            </a:r>
          </a:p>
          <a:p>
            <a:pPr algn="just"/>
            <a:endParaRPr lang="es-MX" sz="1400" dirty="0">
              <a:ln w="0"/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</a:rPr>
              <a:t>Además, permiten impulsar acciones vinculadas a la seguridad, la justicia, los derechos humanos, entre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</a:rPr>
              <a:t>otros.</a:t>
            </a:r>
            <a:endParaRPr lang="es-MX" sz="1400" dirty="0">
              <a:ln w="0"/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endParaRPr lang="es-MX" sz="1400" dirty="0">
              <a:ln w="0"/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"/>
          <a:stretch/>
        </p:blipFill>
        <p:spPr>
          <a:xfrm>
            <a:off x="4087914" y="969738"/>
            <a:ext cx="4899171" cy="48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4793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n w="50800"/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cs typeface="MV Boli" panose="02000500030200090000" pitchFamily="2" charset="0"/>
              </a:rPr>
              <a:t>¿Quién Gasta?</a:t>
            </a:r>
          </a:p>
        </p:txBody>
      </p:sp>
      <p:sp>
        <p:nvSpPr>
          <p:cNvPr id="25" name="6 Rectángulo redondeado"/>
          <p:cNvSpPr/>
          <p:nvPr/>
        </p:nvSpPr>
        <p:spPr>
          <a:xfrm>
            <a:off x="5156184" y="893142"/>
            <a:ext cx="2334504" cy="28803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</a:t>
            </a:r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Administrativa</a:t>
            </a:r>
            <a:endParaRPr lang="es-MX" sz="1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7 CuadroTexto"/>
          <p:cNvSpPr txBox="1"/>
          <p:nvPr/>
        </p:nvSpPr>
        <p:spPr>
          <a:xfrm>
            <a:off x="6789721" y="511858"/>
            <a:ext cx="14019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(Cifras en Pesos)</a:t>
            </a:r>
            <a:endParaRPr lang="es-MX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600891" y="1103684"/>
            <a:ext cx="3553645" cy="3168650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ES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Los organismos públicos con base a las facultades que establece la Ley Orgánica de la Administración Pública Estatal tienen como objetivo atender los objetivos y prioridades establecidas en el Plan Estatal de Desarrollo, para lo cual requieren de recursos para llevarlos a cabo,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 siendo ellos los ejecutores directos</a:t>
            </a:r>
            <a:r>
              <a:rPr lang="es-ES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, en este sentido, el presupuesto de egresos 2018, se distribuye a través de los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poderes: Legislativo,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Ejecutivo,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Judicial, así como en los Órganos Autónomos y los Municipios.</a:t>
            </a:r>
          </a:p>
        </p:txBody>
      </p:sp>
      <p:sp>
        <p:nvSpPr>
          <p:cNvPr id="10" name="6 Rectángulo redondeado"/>
          <p:cNvSpPr/>
          <p:nvPr/>
        </p:nvSpPr>
        <p:spPr>
          <a:xfrm>
            <a:off x="1048149" y="699151"/>
            <a:ext cx="2658904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Clasificación Administrativa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788836" y="1862286"/>
            <a:ext cx="1858068" cy="1853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solidFill>
                  <a:schemeClr val="tx1"/>
                </a:solidFill>
              </a:rPr>
              <a:t>Poder Ejecutivo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92952" y="2162970"/>
            <a:ext cx="1858068" cy="1853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>
                <a:solidFill>
                  <a:schemeClr val="tx1"/>
                </a:solidFill>
              </a:rPr>
              <a:t>Poder </a:t>
            </a:r>
            <a:r>
              <a:rPr lang="es-MX" sz="1200" b="1" dirty="0" smtClean="0">
                <a:solidFill>
                  <a:schemeClr val="tx1"/>
                </a:solidFill>
              </a:rPr>
              <a:t>Legislativo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92952" y="2478519"/>
            <a:ext cx="1858068" cy="185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>
                <a:solidFill>
                  <a:schemeClr val="tx1"/>
                </a:solidFill>
              </a:rPr>
              <a:t>Poder </a:t>
            </a:r>
            <a:r>
              <a:rPr lang="es-MX" sz="1200" b="1" dirty="0" smtClean="0">
                <a:solidFill>
                  <a:schemeClr val="tx1"/>
                </a:solidFill>
              </a:rPr>
              <a:t>Judicial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788836" y="2788963"/>
            <a:ext cx="1858068" cy="185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solidFill>
                  <a:schemeClr val="tx1"/>
                </a:solidFill>
              </a:rPr>
              <a:t>Órganos Autónomos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92952" y="3081409"/>
            <a:ext cx="1858068" cy="185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solidFill>
                  <a:schemeClr val="tx1"/>
                </a:solidFill>
              </a:rPr>
              <a:t>Entidades Paraestatales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792952" y="3380482"/>
            <a:ext cx="1858068" cy="18535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00" b="1" dirty="0" smtClean="0">
                <a:solidFill>
                  <a:schemeClr val="tx1"/>
                </a:solidFill>
              </a:rPr>
              <a:t>Municipios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791072" y="1865181"/>
            <a:ext cx="1077262" cy="182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000" b="1" dirty="0">
                <a:solidFill>
                  <a:schemeClr val="tx1"/>
                </a:solidFill>
              </a:rPr>
              <a:t> 44,427,525,545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795188" y="2165865"/>
            <a:ext cx="1077262" cy="182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000" b="1" dirty="0">
                <a:solidFill>
                  <a:schemeClr val="tx1"/>
                </a:solidFill>
              </a:rPr>
              <a:t> 456,372,245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6795188" y="2481414"/>
            <a:ext cx="1077262" cy="1824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000" b="1">
                <a:solidFill>
                  <a:schemeClr val="tx1"/>
                </a:solidFill>
              </a:rPr>
              <a:t> 1,022,355,091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6791072" y="2791858"/>
            <a:ext cx="1077262" cy="182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000" b="1">
                <a:solidFill>
                  <a:schemeClr val="tx1"/>
                </a:solidFill>
              </a:rPr>
              <a:t> 1,839,132,202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795188" y="3084304"/>
            <a:ext cx="1077262" cy="1824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000" b="1">
                <a:solidFill>
                  <a:schemeClr val="tx1"/>
                </a:solidFill>
              </a:rPr>
              <a:t> 20,935,278,282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795188" y="3383377"/>
            <a:ext cx="1077262" cy="18245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000" b="1">
                <a:solidFill>
                  <a:schemeClr val="tx1"/>
                </a:solidFill>
              </a:rPr>
              <a:t> 20,589,658,135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431883" y="1205651"/>
            <a:ext cx="1064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Quien gasta</a:t>
            </a:r>
            <a:endParaRPr lang="es-MX" sz="1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787981" y="1219798"/>
            <a:ext cx="785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Importe</a:t>
            </a:r>
            <a:endParaRPr lang="es-MX" sz="1400" b="1" dirty="0"/>
          </a:p>
        </p:txBody>
      </p:sp>
      <p:cxnSp>
        <p:nvCxnSpPr>
          <p:cNvPr id="22" name="21 Conector recto"/>
          <p:cNvCxnSpPr/>
          <p:nvPr/>
        </p:nvCxnSpPr>
        <p:spPr>
          <a:xfrm>
            <a:off x="4781629" y="1205651"/>
            <a:ext cx="3083614" cy="1620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6" descr="Resultado de imagen para logotipo un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05" y="4654512"/>
            <a:ext cx="593891" cy="5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Resultado de imagen para unica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39" y="3852259"/>
            <a:ext cx="790825" cy="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og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42" y="4703130"/>
            <a:ext cx="904005" cy="4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 Redondear rectángulo de esquina diagonal"/>
          <p:cNvSpPr/>
          <p:nvPr/>
        </p:nvSpPr>
        <p:spPr>
          <a:xfrm>
            <a:off x="600891" y="4554221"/>
            <a:ext cx="3553421" cy="1885237"/>
          </a:xfrm>
          <a:prstGeom prst="round2DiagRect">
            <a:avLst/>
          </a:prstGeom>
          <a:solidFill>
            <a:schemeClr val="bg1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es-MX" sz="1200" dirty="0">
              <a:ln w="0"/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Cada organismo público es responsable de asignar los recursos a los proyectos institucionales y/o inversión; de los cuales están obligados a rendir cuentas, evaluar  y publicar sobre el uso y destino de los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recursos.</a:t>
            </a:r>
            <a:endParaRPr lang="es-MX" sz="1400" dirty="0">
              <a:ln w="0"/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644" y="3799629"/>
            <a:ext cx="982831" cy="6600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704" y="3892522"/>
            <a:ext cx="965849" cy="4534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8790" y="4663636"/>
            <a:ext cx="1091922" cy="50364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0225" y="5394333"/>
            <a:ext cx="651099" cy="65109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0842" y="5394333"/>
            <a:ext cx="1036888" cy="77840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4227" y="5388723"/>
            <a:ext cx="707651" cy="643320"/>
          </a:xfrm>
          <a:prstGeom prst="rect">
            <a:avLst/>
          </a:prstGeom>
        </p:spPr>
      </p:pic>
      <p:pic>
        <p:nvPicPr>
          <p:cNvPr id="9216" name="Imagen 92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2969" y="6197725"/>
            <a:ext cx="1078914" cy="548020"/>
          </a:xfrm>
          <a:prstGeom prst="rect">
            <a:avLst/>
          </a:prstGeom>
        </p:spPr>
      </p:pic>
      <p:pic>
        <p:nvPicPr>
          <p:cNvPr id="9217" name="Imagen 92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7869" y="6195548"/>
            <a:ext cx="785996" cy="550197"/>
          </a:xfrm>
          <a:prstGeom prst="rect">
            <a:avLst/>
          </a:prstGeom>
        </p:spPr>
      </p:pic>
      <p:pic>
        <p:nvPicPr>
          <p:cNvPr id="9218" name="Imagen 92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3819" y="6162675"/>
            <a:ext cx="991801" cy="583070"/>
          </a:xfrm>
          <a:prstGeom prst="rect">
            <a:avLst/>
          </a:prstGeom>
        </p:spPr>
      </p:pic>
      <p:sp>
        <p:nvSpPr>
          <p:cNvPr id="36" name="12 Rectángulo"/>
          <p:cNvSpPr/>
          <p:nvPr/>
        </p:nvSpPr>
        <p:spPr>
          <a:xfrm>
            <a:off x="4788836" y="1560080"/>
            <a:ext cx="1858068" cy="185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200" b="1" dirty="0" smtClean="0">
                <a:solidFill>
                  <a:schemeClr val="tx1"/>
                </a:solidFill>
              </a:rPr>
              <a:t>Gasto Total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37" name="18 Rectángulo"/>
          <p:cNvSpPr/>
          <p:nvPr/>
        </p:nvSpPr>
        <p:spPr>
          <a:xfrm>
            <a:off x="6791072" y="1562975"/>
            <a:ext cx="1077262" cy="1824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050" b="1" dirty="0">
                <a:solidFill>
                  <a:schemeClr val="tx1"/>
                </a:solidFill>
              </a:rPr>
              <a:t> 89,270,321,499 </a:t>
            </a:r>
          </a:p>
        </p:txBody>
      </p:sp>
    </p:spTree>
    <p:extLst>
      <p:ext uri="{BB962C8B-B14F-4D97-AF65-F5344CB8AC3E}">
        <p14:creationId xmlns:p14="http://schemas.microsoft.com/office/powerpoint/2010/main" val="18368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952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n w="50800"/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cs typeface="MV Boli" panose="02000500030200090000" pitchFamily="2" charset="0"/>
              </a:rPr>
              <a:t>¿En qué se gasta?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829351" y="1219200"/>
            <a:ext cx="3664116" cy="5362575"/>
          </a:xfrm>
          <a:prstGeom prst="roundRect">
            <a:avLst>
              <a:gd name="adj" fmla="val 4087"/>
            </a:avLst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Por su naturaleza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corriente,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el gasto público es destinado a los Servicios Personales que incluye el pago de sueldos y salarios de los maestros, al personal médico y policías; el resto a los sueldos de los servidores públicos con funciones administrativas;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asimismo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, se destina al pago de las pensiones y jubilaciones; a los gastos de operación gubernamental (materiales y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suministros,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y servicios generales), a las transferencias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de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las instituciones educativas, y a la adquisición de los bienes muebles e inmuebles del Estado.</a:t>
            </a:r>
          </a:p>
          <a:p>
            <a:pPr algn="just"/>
            <a:endParaRPr lang="es-MX" sz="1400" dirty="0">
              <a:ln w="0"/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El gasto de inversión, </a:t>
            </a:r>
            <a:r>
              <a:rPr lang="es-MX" sz="1400" dirty="0">
                <a:ln w="0"/>
                <a:solidFill>
                  <a:schemeClr val="tx1"/>
                </a:solidFill>
                <a:latin typeface="Helvetica LT Std" pitchFamily="34" charset="0"/>
              </a:rPr>
              <a:t>se </a:t>
            </a:r>
            <a:r>
              <a:rPr lang="es-MX" sz="1400" dirty="0" smtClean="0">
                <a:ln w="0"/>
                <a:solidFill>
                  <a:schemeClr val="tx1"/>
                </a:solidFill>
                <a:latin typeface="Helvetica LT Std" pitchFamily="34" charset="0"/>
              </a:rPr>
              <a:t>destinan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en la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asistencia social, creación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y modernización de la infraestructura educativa, médica y hospitalaria,  red carretera, deportiva, agropecuaria pesquera y de  servicios básicos como son: agua, alcantarillado,  energía eléctrica y vivienda; y en las obras que realizan los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124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municipios del Estado.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207775" y="630807"/>
            <a:ext cx="1410481" cy="28803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u="sng" dirty="0">
                <a:solidFill>
                  <a:schemeClr val="accent6">
                    <a:lumMod val="50000"/>
                  </a:schemeClr>
                </a:solidFill>
              </a:rPr>
              <a:t>Capítulos de </a:t>
            </a:r>
            <a:r>
              <a:rPr lang="es-MX" sz="1200" b="1" u="sng" dirty="0" smtClean="0">
                <a:solidFill>
                  <a:schemeClr val="accent6">
                    <a:lumMod val="50000"/>
                  </a:schemeClr>
                </a:solidFill>
              </a:rPr>
              <a:t>Gasto</a:t>
            </a:r>
            <a:endParaRPr lang="es-MX" sz="12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217011" y="851891"/>
            <a:ext cx="14019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(Cifras en Pesos)</a:t>
            </a:r>
            <a:endParaRPr lang="es-MX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6 Rectángulo redondeado"/>
          <p:cNvSpPr/>
          <p:nvPr/>
        </p:nvSpPr>
        <p:spPr>
          <a:xfrm>
            <a:off x="1331957" y="796736"/>
            <a:ext cx="2658904" cy="2880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Capítulos de Gasto</a:t>
            </a:r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9" r="14445" b="18519"/>
          <a:stretch/>
        </p:blipFill>
        <p:spPr>
          <a:xfrm>
            <a:off x="9220906" y="421918"/>
            <a:ext cx="2587356" cy="294883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229" r="15875" b="6156"/>
          <a:stretch/>
        </p:blipFill>
        <p:spPr>
          <a:xfrm>
            <a:off x="4929403" y="1219200"/>
            <a:ext cx="3925654" cy="47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" y="512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b="1">
                <a:ln w="50800"/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cs typeface="MV Boli" panose="02000500030200090000" pitchFamily="2" charset="0"/>
              </a:defRPr>
            </a:lvl1pPr>
          </a:lstStyle>
          <a:p>
            <a:r>
              <a:rPr lang="es-MX" dirty="0"/>
              <a:t>¿Para qué se gasta?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68531" y="6441624"/>
            <a:ext cx="5034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800" b="1" dirty="0">
                <a:solidFill>
                  <a:schemeClr val="accent6">
                    <a:lumMod val="50000"/>
                  </a:schemeClr>
                </a:solidFill>
              </a:rPr>
              <a:t>*  Recreación, Cultura y Otras Manifestaciones Sociales $ </a:t>
            </a:r>
            <a:r>
              <a:rPr lang="es-MX" sz="800" b="1" dirty="0" smtClean="0">
                <a:solidFill>
                  <a:schemeClr val="accent6">
                    <a:lumMod val="50000"/>
                  </a:schemeClr>
                </a:solidFill>
              </a:rPr>
              <a:t>291.5 MP y Protección </a:t>
            </a:r>
            <a:r>
              <a:rPr lang="es-MX" sz="8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s-MX" sz="800" b="1" dirty="0" smtClean="0">
                <a:solidFill>
                  <a:schemeClr val="accent6">
                    <a:lumMod val="50000"/>
                  </a:schemeClr>
                </a:solidFill>
              </a:rPr>
              <a:t>mbiental $ 695.7 MP. </a:t>
            </a:r>
            <a:endParaRPr lang="es-MX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6343180" y="572186"/>
            <a:ext cx="1876336" cy="478990"/>
          </a:xfrm>
          <a:prstGeom prst="roundRect">
            <a:avLst>
              <a:gd name="adj" fmla="val 12943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127000" dir="8460000" algn="c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9850" h="698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12700" prstMaterial="matte">
              <a:contourClr>
                <a:schemeClr val="bg1"/>
              </a:contourClr>
            </a:sp3d>
          </a:bodyPr>
          <a:lstStyle/>
          <a:p>
            <a:pPr algn="ctr"/>
            <a:r>
              <a:rPr lang="es-MX" sz="1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Social</a:t>
            </a:r>
          </a:p>
          <a:p>
            <a:pPr algn="ctr"/>
            <a:r>
              <a:rPr lang="es-MX" sz="1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 52,492.2 </a:t>
            </a:r>
            <a:r>
              <a:rPr lang="es-MX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(MDP)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5056518" y="2178458"/>
            <a:ext cx="3578965" cy="4146741"/>
            <a:chOff x="5056518" y="2178458"/>
            <a:chExt cx="3578965" cy="4146741"/>
          </a:xfrm>
        </p:grpSpPr>
        <p:sp>
          <p:nvSpPr>
            <p:cNvPr id="37" name="22 CuadroTexto"/>
            <p:cNvSpPr txBox="1"/>
            <p:nvPr/>
          </p:nvSpPr>
          <p:spPr>
            <a:xfrm>
              <a:off x="7125310" y="2943105"/>
              <a:ext cx="1094206" cy="52910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127000" dir="8460000" algn="ctr" rotWithShape="0">
                <a:prstClr val="black">
                  <a:alpha val="28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9850" h="6985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harsh" dir="t"/>
              </a:scene3d>
              <a:sp3d extrusionH="57150" contourW="12700" prstMaterial="matte">
                <a:bevelT w="63500" h="63500"/>
                <a:bevelB w="38100" h="38100"/>
                <a:contourClr>
                  <a:schemeClr val="bg2">
                    <a:lumMod val="50000"/>
                  </a:schemeClr>
                </a:contourClr>
              </a:sp3d>
            </a:bodyPr>
            <a:lstStyle>
              <a:defPPr>
                <a:defRPr lang="es-MX"/>
              </a:defPPr>
              <a:lvl1pPr algn="ctr">
                <a:defRPr sz="1200" b="1">
                  <a:ln/>
                  <a:solidFill>
                    <a:schemeClr val="bg2">
                      <a:lumMod val="50000"/>
                    </a:schemeClr>
                  </a:solidFill>
                  <a:effectLst/>
                </a:defRPr>
              </a:lvl1pPr>
            </a:lstStyle>
            <a:p>
              <a:r>
                <a:rPr lang="es-MX" dirty="0"/>
                <a:t>Salud</a:t>
              </a:r>
            </a:p>
            <a:p>
              <a:r>
                <a:rPr lang="es-MX" dirty="0"/>
                <a:t>$  9,481.8 </a:t>
              </a:r>
            </a:p>
          </p:txBody>
        </p:sp>
        <p:sp>
          <p:nvSpPr>
            <p:cNvPr id="36" name="24 CuadroTexto"/>
            <p:cNvSpPr txBox="1"/>
            <p:nvPr/>
          </p:nvSpPr>
          <p:spPr>
            <a:xfrm>
              <a:off x="5547319" y="2178458"/>
              <a:ext cx="1125410" cy="50794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127000" dir="8460000" algn="ctr" rotWithShape="0">
                <a:prstClr val="black">
                  <a:alpha val="28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9850" h="6985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harsh" dir="t"/>
              </a:scene3d>
              <a:sp3d extrusionH="57150" contourW="12700" prstMaterial="matte">
                <a:bevelT w="63500" h="63500"/>
                <a:bevelB w="38100" h="38100"/>
                <a:contourClr>
                  <a:schemeClr val="bg2">
                    <a:lumMod val="50000"/>
                  </a:schemeClr>
                </a:contourClr>
              </a:sp3d>
            </a:bodyPr>
            <a:lstStyle>
              <a:defPPr>
                <a:defRPr lang="es-MX"/>
              </a:defPPr>
              <a:lvl1pPr algn="ctr">
                <a:defRPr sz="1200" b="1">
                  <a:ln/>
                  <a:solidFill>
                    <a:schemeClr val="bg2">
                      <a:lumMod val="50000"/>
                    </a:schemeClr>
                  </a:solidFill>
                  <a:effectLst/>
                </a:defRPr>
              </a:lvl1pPr>
            </a:lstStyle>
            <a:p>
              <a:r>
                <a:rPr lang="es-MX" dirty="0"/>
                <a:t>Educación</a:t>
              </a:r>
            </a:p>
            <a:p>
              <a:r>
                <a:rPr lang="es-MX" dirty="0"/>
                <a:t>$  34,373.4 </a:t>
              </a:r>
            </a:p>
          </p:txBody>
        </p:sp>
        <p:sp>
          <p:nvSpPr>
            <p:cNvPr id="38" name="27 CuadroTexto"/>
            <p:cNvSpPr txBox="1"/>
            <p:nvPr/>
          </p:nvSpPr>
          <p:spPr>
            <a:xfrm>
              <a:off x="5056518" y="4042684"/>
              <a:ext cx="1576725" cy="5070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127000" dir="8460000" algn="ctr" rotWithShape="0">
                <a:prstClr val="black">
                  <a:alpha val="28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9850" h="6985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harsh" dir="t"/>
              </a:scene3d>
              <a:sp3d extrusionH="57150" contourW="12700" prstMaterial="matte">
                <a:bevelT w="63500" h="63500"/>
                <a:bevelB w="38100" h="38100"/>
                <a:contourClr>
                  <a:schemeClr val="bg2">
                    <a:lumMod val="50000"/>
                  </a:schemeClr>
                </a:contourClr>
              </a:sp3d>
            </a:bodyPr>
            <a:lstStyle>
              <a:defPPr>
                <a:defRPr lang="es-MX"/>
              </a:defPPr>
              <a:lvl1pPr algn="ctr">
                <a:defRPr sz="1200" b="1">
                  <a:ln/>
                  <a:solidFill>
                    <a:schemeClr val="bg2">
                      <a:lumMod val="50000"/>
                    </a:schemeClr>
                  </a:solidFill>
                  <a:effectLst/>
                </a:defRPr>
              </a:lvl1pPr>
            </a:lstStyle>
            <a:p>
              <a:r>
                <a:rPr lang="es-MX" dirty="0"/>
                <a:t>Vivienda y Servicios </a:t>
              </a:r>
            </a:p>
            <a:p>
              <a:r>
                <a:rPr lang="es-MX" dirty="0"/>
                <a:t>$ </a:t>
              </a:r>
              <a:r>
                <a:rPr lang="es-MX" dirty="0" smtClean="0"/>
                <a:t>1,308.1 </a:t>
              </a:r>
              <a:endParaRPr lang="es-MX" dirty="0"/>
            </a:p>
            <a:p>
              <a:endParaRPr lang="es-MX" dirty="0"/>
            </a:p>
          </p:txBody>
        </p:sp>
        <p:sp>
          <p:nvSpPr>
            <p:cNvPr id="39" name="21 CuadroTexto"/>
            <p:cNvSpPr txBox="1"/>
            <p:nvPr/>
          </p:nvSpPr>
          <p:spPr>
            <a:xfrm>
              <a:off x="7337057" y="4851725"/>
              <a:ext cx="1298426" cy="481661"/>
            </a:xfrm>
            <a:prstGeom prst="rect">
              <a:avLst/>
            </a:prstGeom>
            <a:noFill/>
            <a:ln>
              <a:noFill/>
            </a:ln>
            <a:effectLst>
              <a:outerShdw blurRad="149987" dist="127000" dir="8460000" algn="ctr" rotWithShape="0">
                <a:prstClr val="black">
                  <a:alpha val="28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9850" h="6985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harsh" dir="t"/>
              </a:scene3d>
              <a:sp3d extrusionH="57150" contourW="12700" prstMaterial="matte">
                <a:bevelT w="63500" h="63500"/>
                <a:bevelB w="38100" h="38100"/>
                <a:contourClr>
                  <a:schemeClr val="bg2">
                    <a:lumMod val="50000"/>
                  </a:schemeClr>
                </a:contourClr>
              </a:sp3d>
            </a:bodyPr>
            <a:lstStyle>
              <a:defPPr>
                <a:defRPr lang="es-MX"/>
              </a:defPPr>
              <a:lvl1pPr algn="ctr">
                <a:defRPr sz="1200" b="1">
                  <a:ln/>
                  <a:solidFill>
                    <a:schemeClr val="bg2">
                      <a:lumMod val="50000"/>
                    </a:schemeClr>
                  </a:solidFill>
                  <a:effectLst/>
                </a:defRPr>
              </a:lvl1pPr>
            </a:lstStyle>
            <a:p>
              <a:r>
                <a:rPr lang="es-MX" dirty="0"/>
                <a:t>Protección Social</a:t>
              </a:r>
            </a:p>
            <a:p>
              <a:r>
                <a:rPr lang="es-MX" dirty="0"/>
                <a:t>$  6,341.7 </a:t>
              </a:r>
            </a:p>
          </p:txBody>
        </p:sp>
        <p:sp>
          <p:nvSpPr>
            <p:cNvPr id="40" name="17 CuadroTexto"/>
            <p:cNvSpPr txBox="1"/>
            <p:nvPr/>
          </p:nvSpPr>
          <p:spPr>
            <a:xfrm>
              <a:off x="5639301" y="5861516"/>
              <a:ext cx="1275686" cy="46368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127000" dir="8460000" algn="ctr" rotWithShape="0">
                <a:prstClr val="black">
                  <a:alpha val="28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9850" h="6985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harsh" dir="t"/>
              </a:scene3d>
              <a:sp3d extrusionH="57150" contourW="12700" prstMaterial="matte">
                <a:bevelT w="63500" h="63500"/>
                <a:bevelB w="38100" h="38100"/>
                <a:contourClr>
                  <a:schemeClr val="bg2">
                    <a:lumMod val="50000"/>
                  </a:schemeClr>
                </a:contourClr>
              </a:sp3d>
            </a:bodyPr>
            <a:lstStyle>
              <a:defPPr>
                <a:defRPr lang="es-MX"/>
              </a:defPPr>
              <a:lvl1pPr algn="ctr">
                <a:defRPr sz="1200" b="1">
                  <a:ln/>
                  <a:solidFill>
                    <a:schemeClr val="bg2">
                      <a:lumMod val="50000"/>
                    </a:schemeClr>
                  </a:solidFill>
                  <a:effectLst/>
                </a:defRPr>
              </a:lvl1pPr>
            </a:lstStyle>
            <a:p>
              <a:r>
                <a:rPr lang="es-MX" dirty="0"/>
                <a:t>Otras Funciones*</a:t>
              </a:r>
            </a:p>
            <a:p>
              <a:r>
                <a:rPr lang="es-MX" dirty="0"/>
                <a:t>$  </a:t>
              </a:r>
              <a:r>
                <a:rPr lang="es-MX" dirty="0" smtClean="0"/>
                <a:t>987.1 </a:t>
              </a:r>
              <a:endParaRPr lang="es-MX" dirty="0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11" y="5333386"/>
            <a:ext cx="600012" cy="6328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0" y="5432965"/>
            <a:ext cx="583999" cy="56420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9" name="Igual que 18"/>
          <p:cNvSpPr/>
          <p:nvPr/>
        </p:nvSpPr>
        <p:spPr>
          <a:xfrm>
            <a:off x="2765883" y="5562901"/>
            <a:ext cx="246336" cy="243431"/>
          </a:xfrm>
          <a:prstGeom prst="mathEqual">
            <a:avLst>
              <a:gd name="adj1" fmla="val 15828"/>
              <a:gd name="adj2" fmla="val 11760"/>
            </a:avLst>
          </a:prstGeom>
          <a:solidFill>
            <a:schemeClr val="accent3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/>
            <a:bevelB/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Más 19"/>
          <p:cNvSpPr/>
          <p:nvPr/>
        </p:nvSpPr>
        <p:spPr>
          <a:xfrm>
            <a:off x="1593379" y="5594946"/>
            <a:ext cx="333671" cy="228696"/>
          </a:xfrm>
          <a:prstGeom prst="mathPlus">
            <a:avLst/>
          </a:prstGeom>
          <a:solidFill>
            <a:schemeClr val="accent3">
              <a:lumMod val="5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contourW="12700" prstMaterial="metal">
            <a:bevelT/>
            <a:bevelB/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7 CuadroTexto"/>
          <p:cNvSpPr txBox="1"/>
          <p:nvPr/>
        </p:nvSpPr>
        <p:spPr>
          <a:xfrm>
            <a:off x="2955887" y="5444590"/>
            <a:ext cx="1576725" cy="507010"/>
          </a:xfrm>
          <a:prstGeom prst="rect">
            <a:avLst/>
          </a:prstGeom>
          <a:noFill/>
          <a:ln>
            <a:noFill/>
          </a:ln>
          <a:effectLst>
            <a:outerShdw blurRad="149987" dist="127000" dir="8460000" algn="c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9850" h="698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contourW="12700" prstMaterial="matte">
              <a:bevelT w="63500" h="63500"/>
              <a:bevelB w="38100" h="38100"/>
              <a:contourClr>
                <a:schemeClr val="bg2">
                  <a:lumMod val="50000"/>
                </a:schemeClr>
              </a:contourClr>
            </a:sp3d>
          </a:bodyPr>
          <a:lstStyle>
            <a:defPPr>
              <a:defRPr lang="es-MX"/>
            </a:defPPr>
            <a:lvl1pPr algn="ctr">
              <a:defRPr sz="1200" b="1">
                <a:ln/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s-MX" sz="2400" dirty="0" smtClean="0">
                <a:solidFill>
                  <a:srgbClr val="0070C0"/>
                </a:solidFill>
              </a:rPr>
              <a:t>55.0 %</a:t>
            </a:r>
            <a:endParaRPr lang="es-MX" sz="1800" baseline="80000" dirty="0">
              <a:solidFill>
                <a:srgbClr val="0070C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654628" y="5984144"/>
            <a:ext cx="2046590" cy="507010"/>
          </a:xfrm>
          <a:prstGeom prst="rect">
            <a:avLst/>
          </a:prstGeom>
          <a:noFill/>
          <a:ln>
            <a:noFill/>
          </a:ln>
          <a:effectLst>
            <a:outerShdw blurRad="149987" dist="127000" dir="8460000" algn="c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9850" h="698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contourW="12700" prstMaterial="matte">
              <a:bevelT w="63500" h="63500"/>
              <a:bevelB w="38100" h="38100"/>
              <a:contourClr>
                <a:schemeClr val="bg2">
                  <a:lumMod val="50000"/>
                </a:schemeClr>
              </a:contourClr>
            </a:sp3d>
          </a:bodyPr>
          <a:lstStyle>
            <a:defPPr>
              <a:defRPr lang="es-MX"/>
            </a:defPPr>
            <a:lvl1pPr algn="ctr">
              <a:defRPr sz="1200" b="1">
                <a:ln/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s-MX" sz="1050" dirty="0" smtClean="0"/>
              <a:t> % del Gasto Programable</a:t>
            </a:r>
            <a:endParaRPr lang="es-MX" sz="105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86512" y="6085202"/>
            <a:ext cx="832344" cy="27699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Educación</a:t>
            </a:r>
            <a:endParaRPr lang="es-MX" sz="12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049631" y="6079714"/>
            <a:ext cx="537327" cy="27699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Salud</a:t>
            </a:r>
            <a:endParaRPr lang="es-MX" sz="12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497594" y="639789"/>
            <a:ext cx="4265887" cy="4589717"/>
            <a:chOff x="519758" y="706909"/>
            <a:chExt cx="4265887" cy="4589717"/>
          </a:xfrm>
        </p:grpSpPr>
        <p:sp>
          <p:nvSpPr>
            <p:cNvPr id="30" name="29 Rectángulo redondeado"/>
            <p:cNvSpPr/>
            <p:nvPr/>
          </p:nvSpPr>
          <p:spPr>
            <a:xfrm>
              <a:off x="519758" y="889767"/>
              <a:ext cx="4265887" cy="4406859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s-MX" sz="1400" dirty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El gobierno gasta para que las familias chiapanecas tengan acceso a oportunidades y apoyos que les permita mejorar su bienestar y calidad de vida, principalmente, los recursos </a:t>
              </a:r>
              <a:r>
                <a:rPr lang="es-MX" sz="1400" dirty="0" smtClean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privilegian a </a:t>
              </a:r>
              <a:r>
                <a:rPr lang="es-MX" sz="1400" dirty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los servicios educativos y de salud, </a:t>
              </a:r>
              <a:r>
                <a:rPr lang="es-MX" sz="1400" dirty="0" smtClean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la </a:t>
              </a:r>
              <a:r>
                <a:rPr lang="es-MX" sz="1400" dirty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protección social, </a:t>
              </a:r>
              <a:r>
                <a:rPr lang="es-MX" sz="1400" dirty="0" smtClean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vivienda </a:t>
              </a:r>
              <a:r>
                <a:rPr lang="es-MX" sz="1400" dirty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y servicios, entre otros. El gasto público esta alineado con los objetivos y prioridades que establece el Plan Estatal de Desarrollo.</a:t>
              </a:r>
            </a:p>
            <a:p>
              <a:pPr algn="just"/>
              <a:endPara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endParaRPr>
            </a:p>
            <a:p>
              <a:pPr algn="just"/>
              <a:r>
                <a:rPr lang="es-MX" sz="1400" dirty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Para garantizar un mayor desarrollo en la niñez, los jóvenes, las mujeres y adultos mayores, quienes constituyen los grupos más vulnerables, el gobierno invierte en el gasto social el 65.8% del gasto programable.</a:t>
              </a:r>
            </a:p>
            <a:p>
              <a:pPr algn="just"/>
              <a:endPara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endParaRPr>
            </a:p>
            <a:p>
              <a:pPr algn="just"/>
              <a:r>
                <a:rPr lang="es-MX" sz="1400" dirty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Para el ejercicio 2018, el congreso del Estado aprobó recursos para el Desarrollo </a:t>
              </a:r>
              <a:r>
                <a:rPr lang="es-MX" sz="1400" dirty="0" smtClean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Social </a:t>
              </a:r>
              <a:r>
                <a:rPr lang="es-MX" sz="1400" dirty="0">
                  <a:ln w="0"/>
                  <a:solidFill>
                    <a:schemeClr val="bg2">
                      <a:lumMod val="10000"/>
                    </a:schemeClr>
                  </a:solidFill>
                  <a:latin typeface="Helvetica LT Std" pitchFamily="34" charset="0"/>
                </a:rPr>
                <a:t>equivalentes a  52,492.2 millones de pesos.</a:t>
              </a:r>
            </a:p>
          </p:txBody>
        </p:sp>
        <p:sp>
          <p:nvSpPr>
            <p:cNvPr id="31" name="6 Rectángulo redondeado"/>
            <p:cNvSpPr/>
            <p:nvPr/>
          </p:nvSpPr>
          <p:spPr>
            <a:xfrm>
              <a:off x="1487817" y="706909"/>
              <a:ext cx="2221060" cy="2880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600" b="1" dirty="0">
                  <a:solidFill>
                    <a:schemeClr val="accent6">
                      <a:lumMod val="50000"/>
                    </a:schemeClr>
                  </a:solidFill>
                </a:rPr>
                <a:t>Desarrollo Social</a:t>
              </a: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33" y="1174083"/>
            <a:ext cx="968372" cy="106959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404" y="2671672"/>
            <a:ext cx="1409833" cy="140983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33" y="3669015"/>
            <a:ext cx="1693242" cy="12030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2"/>
          <a:stretch/>
        </p:blipFill>
        <p:spPr>
          <a:xfrm>
            <a:off x="5249924" y="4754823"/>
            <a:ext cx="1979082" cy="1157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57" y="1956026"/>
            <a:ext cx="1430523" cy="10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" y="4534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b="1">
                <a:ln w="50800"/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imes New Roman"/>
                <a:cs typeface="MV Boli" panose="02000500030200090000" pitchFamily="2" charset="0"/>
              </a:defRPr>
            </a:lvl1pPr>
          </a:lstStyle>
          <a:p>
            <a:r>
              <a:rPr lang="es-MX" dirty="0"/>
              <a:t>¿Para qué se gasta?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962025" y="1093862"/>
            <a:ext cx="3731843" cy="4373488"/>
          </a:xfrm>
          <a:prstGeom prst="roundRect">
            <a:avLst>
              <a:gd name="adj" fmla="val 4087"/>
            </a:avLst>
          </a:prstGeom>
          <a:solidFill>
            <a:schemeClr val="bg1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El gobierno gasta para incentivar y modernizar la actividad agrícola, ganadera y pesquera; para promover  y desarrollar el turismo;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el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transporte; la ciencia y la tecnología; el comercio, entre otros asuntos económicos, que coadyuvan a mejorar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la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productividad, el comercio, la agroindustria, la infraestructura para el desarrollo, y la generación de empleo.</a:t>
            </a:r>
          </a:p>
          <a:p>
            <a:pPr algn="just"/>
            <a:endParaRPr lang="es-MX" sz="1400" dirty="0">
              <a:ln w="0"/>
              <a:solidFill>
                <a:schemeClr val="bg2">
                  <a:lumMod val="10000"/>
                </a:schemeClr>
              </a:solidFill>
              <a:latin typeface="Helvetica LT Std" pitchFamily="34" charset="0"/>
            </a:endParaRPr>
          </a:p>
          <a:p>
            <a:pPr algn="just"/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El presupuesto aprobado a la finalidad de desarrollo económico para 2018 asciende a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2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mil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778.3 millones </a:t>
            </a:r>
            <a:r>
              <a:rPr lang="es-MX" sz="1400" dirty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de pesos, </a:t>
            </a:r>
            <a:r>
              <a:rPr lang="es-MX" sz="1400" dirty="0" smtClean="0">
                <a:ln w="0"/>
                <a:solidFill>
                  <a:schemeClr val="bg2">
                    <a:lumMod val="10000"/>
                  </a:schemeClr>
                </a:solidFill>
                <a:latin typeface="Helvetica LT Std" pitchFamily="34" charset="0"/>
              </a:rPr>
              <a:t>con lo que se </a:t>
            </a:r>
            <a:r>
              <a:rPr lang="es-MX" sz="1400" dirty="0" smtClean="0">
                <a:ln w="0"/>
                <a:solidFill>
                  <a:schemeClr val="tx1"/>
                </a:solidFill>
                <a:latin typeface="Helvetica LT Std" pitchFamily="34" charset="0"/>
              </a:rPr>
              <a:t>fortalece </a:t>
            </a:r>
            <a:r>
              <a:rPr lang="es-MX" sz="1400" dirty="0">
                <a:ln w="0"/>
                <a:solidFill>
                  <a:schemeClr val="tx1"/>
                </a:solidFill>
                <a:latin typeface="Helvetica LT Std" pitchFamily="34" charset="0"/>
              </a:rPr>
              <a:t>la economía estatal y </a:t>
            </a:r>
            <a:r>
              <a:rPr lang="es-MX" sz="1400" dirty="0" smtClean="0">
                <a:ln w="0"/>
                <a:solidFill>
                  <a:schemeClr val="tx1"/>
                </a:solidFill>
                <a:latin typeface="Helvetica LT Std" pitchFamily="34" charset="0"/>
              </a:rPr>
              <a:t>se mejora </a:t>
            </a:r>
            <a:r>
              <a:rPr lang="es-MX" sz="1400" dirty="0">
                <a:ln w="0"/>
                <a:solidFill>
                  <a:schemeClr val="tx1"/>
                </a:solidFill>
                <a:latin typeface="Helvetica LT Std" pitchFamily="34" charset="0"/>
              </a:rPr>
              <a:t>los ingresos de las familias chiapanecas.</a:t>
            </a:r>
          </a:p>
        </p:txBody>
      </p:sp>
      <p:sp>
        <p:nvSpPr>
          <p:cNvPr id="19" name="24 CuadroTexto"/>
          <p:cNvSpPr txBox="1"/>
          <p:nvPr/>
        </p:nvSpPr>
        <p:spPr>
          <a:xfrm>
            <a:off x="5498647" y="2379338"/>
            <a:ext cx="1552942" cy="462073"/>
          </a:xfrm>
          <a:prstGeom prst="rect">
            <a:avLst/>
          </a:prstGeom>
          <a:noFill/>
          <a:ln>
            <a:noFill/>
          </a:ln>
          <a:effectLst>
            <a:outerShdw blurRad="149987" dist="127000" dir="8460000" algn="c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9850" h="698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contourW="12700" prstMaterial="matte">
              <a:bevelT w="63500" h="63500"/>
              <a:bevelB w="38100" h="38100"/>
              <a:contourClr>
                <a:schemeClr val="bg2">
                  <a:lumMod val="50000"/>
                </a:schemeClr>
              </a:contourClr>
            </a:sp3d>
          </a:bodyPr>
          <a:lstStyle>
            <a:defPPr>
              <a:defRPr lang="es-MX"/>
            </a:defPPr>
            <a:lvl1pPr algn="ctr">
              <a:defRPr sz="1200" b="1">
                <a:ln/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s-MX" dirty="0"/>
              <a:t>Transporte</a:t>
            </a:r>
          </a:p>
          <a:p>
            <a:r>
              <a:rPr lang="es-MX" dirty="0"/>
              <a:t>$  1,043.0 </a:t>
            </a:r>
          </a:p>
        </p:txBody>
      </p:sp>
      <p:sp>
        <p:nvSpPr>
          <p:cNvPr id="26" name="21 CuadroTexto"/>
          <p:cNvSpPr txBox="1"/>
          <p:nvPr/>
        </p:nvSpPr>
        <p:spPr>
          <a:xfrm>
            <a:off x="6930578" y="3388388"/>
            <a:ext cx="1554326" cy="461665"/>
          </a:xfrm>
          <a:prstGeom prst="rect">
            <a:avLst/>
          </a:prstGeom>
          <a:noFill/>
          <a:ln>
            <a:noFill/>
          </a:ln>
          <a:effectLst>
            <a:outerShdw blurRad="149987" dist="127000" dir="8460000" algn="c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9850" h="698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contourW="12700" prstMaterial="matte">
              <a:bevelT w="63500" h="63500"/>
              <a:bevelB w="38100" h="38100"/>
              <a:contourClr>
                <a:schemeClr val="bg2">
                  <a:lumMod val="50000"/>
                </a:schemeClr>
              </a:contourClr>
            </a:sp3d>
          </a:bodyPr>
          <a:lstStyle>
            <a:defPPr>
              <a:defRPr lang="es-MX"/>
            </a:defPPr>
            <a:lvl1pPr algn="ctr">
              <a:defRPr sz="1200" b="1">
                <a:ln/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s-MX" dirty="0"/>
              <a:t>Agropecuario y Pesca $  1,095.8 </a:t>
            </a:r>
          </a:p>
        </p:txBody>
      </p:sp>
      <p:sp>
        <p:nvSpPr>
          <p:cNvPr id="21" name="22 CuadroTexto"/>
          <p:cNvSpPr txBox="1"/>
          <p:nvPr/>
        </p:nvSpPr>
        <p:spPr>
          <a:xfrm>
            <a:off x="5568135" y="4135704"/>
            <a:ext cx="1418887" cy="461665"/>
          </a:xfrm>
          <a:prstGeom prst="rect">
            <a:avLst/>
          </a:prstGeom>
          <a:noFill/>
          <a:ln>
            <a:noFill/>
          </a:ln>
          <a:effectLst>
            <a:outerShdw blurRad="149987" dist="127000" dir="8460000" algn="c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9850" h="698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contourW="12700" prstMaterial="matte">
              <a:bevelT w="63500" h="63500"/>
              <a:bevelB w="38100" h="38100"/>
              <a:contourClr>
                <a:schemeClr val="bg2">
                  <a:lumMod val="50000"/>
                </a:schemeClr>
              </a:contourClr>
            </a:sp3d>
          </a:bodyPr>
          <a:lstStyle>
            <a:defPPr>
              <a:defRPr lang="es-MX"/>
            </a:defPPr>
            <a:lvl1pPr algn="ctr">
              <a:defRPr sz="1200" b="1">
                <a:ln/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s-MX" dirty="0"/>
              <a:t>Asuntos Laborales</a:t>
            </a:r>
          </a:p>
          <a:p>
            <a:r>
              <a:rPr lang="es-MX" dirty="0"/>
              <a:t>$  334.5 </a:t>
            </a:r>
          </a:p>
        </p:txBody>
      </p:sp>
      <p:sp>
        <p:nvSpPr>
          <p:cNvPr id="24" name="27 CuadroTexto"/>
          <p:cNvSpPr txBox="1"/>
          <p:nvPr/>
        </p:nvSpPr>
        <p:spPr>
          <a:xfrm>
            <a:off x="7049143" y="5180967"/>
            <a:ext cx="1173388" cy="429060"/>
          </a:xfrm>
          <a:prstGeom prst="rect">
            <a:avLst/>
          </a:prstGeom>
          <a:noFill/>
          <a:ln>
            <a:noFill/>
          </a:ln>
          <a:effectLst>
            <a:outerShdw blurRad="149987" dist="127000" dir="8460000" algn="c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9850" h="698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contourW="12700" prstMaterial="matte">
              <a:bevelT w="63500" h="63500"/>
              <a:bevelB w="38100" h="38100"/>
              <a:contourClr>
                <a:schemeClr val="bg2">
                  <a:lumMod val="50000"/>
                </a:schemeClr>
              </a:contourClr>
            </a:sp3d>
          </a:bodyPr>
          <a:lstStyle>
            <a:defPPr>
              <a:defRPr lang="es-MX"/>
            </a:defPPr>
            <a:lvl1pPr algn="ctr">
              <a:defRPr sz="1200" b="1">
                <a:ln/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s-MX" dirty="0"/>
              <a:t>Turismo</a:t>
            </a:r>
          </a:p>
          <a:p>
            <a:r>
              <a:rPr lang="es-MX" dirty="0"/>
              <a:t>$  274.3 </a:t>
            </a:r>
          </a:p>
        </p:txBody>
      </p:sp>
      <p:sp>
        <p:nvSpPr>
          <p:cNvPr id="27" name="17 CuadroTexto"/>
          <p:cNvSpPr txBox="1"/>
          <p:nvPr/>
        </p:nvSpPr>
        <p:spPr>
          <a:xfrm>
            <a:off x="5527820" y="5949347"/>
            <a:ext cx="1505849" cy="428038"/>
          </a:xfrm>
          <a:prstGeom prst="rect">
            <a:avLst/>
          </a:prstGeom>
          <a:noFill/>
          <a:ln>
            <a:noFill/>
          </a:ln>
          <a:effectLst>
            <a:outerShdw blurRad="149987" dist="127000" dir="8460000" algn="c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9850" h="698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contourW="12700" prstMaterial="matte">
              <a:bevelT w="63500" h="63500"/>
              <a:bevelB w="38100" h="38100"/>
              <a:contourClr>
                <a:schemeClr val="bg2">
                  <a:lumMod val="50000"/>
                </a:schemeClr>
              </a:contourClr>
            </a:sp3d>
          </a:bodyPr>
          <a:lstStyle>
            <a:defPPr>
              <a:defRPr lang="es-MX"/>
            </a:defPPr>
            <a:lvl1pPr algn="ctr">
              <a:defRPr sz="1200" b="1">
                <a:ln/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s-MX" dirty="0" smtClean="0"/>
              <a:t>Ciencia y Tecnología  $ </a:t>
            </a:r>
            <a:r>
              <a:rPr lang="es-MX" dirty="0"/>
              <a:t> 30.7 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6358071" y="646136"/>
            <a:ext cx="1996339" cy="519089"/>
          </a:xfrm>
          <a:prstGeom prst="roundRect">
            <a:avLst>
              <a:gd name="adj" fmla="val 12603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127000" dir="8460000" algn="ctr" rotWithShape="0">
              <a:prstClr val="black">
                <a:alpha val="28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9850" h="69850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12700" prstMaterial="matte">
              <a:contourClr>
                <a:schemeClr val="bg1"/>
              </a:contourClr>
            </a:sp3d>
          </a:bodyPr>
          <a:lstStyle/>
          <a:p>
            <a:pPr algn="ctr"/>
            <a:r>
              <a:rPr lang="es-MX" sz="1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Económico</a:t>
            </a:r>
          </a:p>
          <a:p>
            <a:pPr algn="ctr"/>
            <a:r>
              <a:rPr lang="es-MX" sz="1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 2,778.3 </a:t>
            </a:r>
            <a:r>
              <a:rPr lang="es-MX" sz="1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(MDP)</a:t>
            </a:r>
          </a:p>
        </p:txBody>
      </p:sp>
      <p:sp>
        <p:nvSpPr>
          <p:cNvPr id="23" name="6 Rectángulo redondeado"/>
          <p:cNvSpPr/>
          <p:nvPr/>
        </p:nvSpPr>
        <p:spPr>
          <a:xfrm>
            <a:off x="1712280" y="949846"/>
            <a:ext cx="222106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b="1" dirty="0" smtClean="0">
                <a:solidFill>
                  <a:schemeClr val="accent6">
                    <a:lumMod val="50000"/>
                  </a:schemeClr>
                </a:solidFill>
              </a:rPr>
              <a:t>Desarrollo Económico</a:t>
            </a:r>
            <a:endParaRPr lang="es-MX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514975" y="1121377"/>
            <a:ext cx="1397085" cy="1228132"/>
            <a:chOff x="5514975" y="1121377"/>
            <a:chExt cx="1397085" cy="1228132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6" t="26806" r="10208" b="24444"/>
            <a:stretch/>
          </p:blipFill>
          <p:spPr>
            <a:xfrm>
              <a:off x="5543575" y="1658375"/>
              <a:ext cx="1368485" cy="691134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975" y="1121377"/>
              <a:ext cx="1397085" cy="1094497"/>
            </a:xfrm>
            <a:prstGeom prst="rect">
              <a:avLst/>
            </a:prstGeom>
          </p:spPr>
        </p:pic>
      </p:grpSp>
      <p:grpSp>
        <p:nvGrpSpPr>
          <p:cNvPr id="15" name="Grupo 14"/>
          <p:cNvGrpSpPr/>
          <p:nvPr/>
        </p:nvGrpSpPr>
        <p:grpSpPr>
          <a:xfrm>
            <a:off x="6985925" y="2210927"/>
            <a:ext cx="1368485" cy="1204284"/>
            <a:chOff x="6985925" y="2210927"/>
            <a:chExt cx="1368485" cy="1204284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6" t="26806" r="10208" b="24444"/>
            <a:stretch/>
          </p:blipFill>
          <p:spPr>
            <a:xfrm>
              <a:off x="6985925" y="2724077"/>
              <a:ext cx="1368485" cy="691134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584" y="2210927"/>
              <a:ext cx="1238250" cy="990600"/>
            </a:xfrm>
            <a:prstGeom prst="rect">
              <a:avLst/>
            </a:prstGeom>
          </p:spPr>
        </p:pic>
      </p:grpSp>
      <p:grpSp>
        <p:nvGrpSpPr>
          <p:cNvPr id="31" name="Grupo 30"/>
          <p:cNvGrpSpPr/>
          <p:nvPr/>
        </p:nvGrpSpPr>
        <p:grpSpPr>
          <a:xfrm>
            <a:off x="5568135" y="3047020"/>
            <a:ext cx="1368485" cy="1066338"/>
            <a:chOff x="5568135" y="3047020"/>
            <a:chExt cx="1368485" cy="1066338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6" t="26806" r="10208" b="24444"/>
            <a:stretch/>
          </p:blipFill>
          <p:spPr>
            <a:xfrm>
              <a:off x="5568135" y="3422224"/>
              <a:ext cx="1368485" cy="691134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6" y="3047020"/>
              <a:ext cx="1016918" cy="1002794"/>
            </a:xfrm>
            <a:prstGeom prst="rect">
              <a:avLst/>
            </a:prstGeom>
          </p:spPr>
        </p:pic>
      </p:grpSp>
      <p:grpSp>
        <p:nvGrpSpPr>
          <p:cNvPr id="34" name="Grupo 33"/>
          <p:cNvGrpSpPr/>
          <p:nvPr/>
        </p:nvGrpSpPr>
        <p:grpSpPr>
          <a:xfrm>
            <a:off x="6985925" y="4167786"/>
            <a:ext cx="1368485" cy="1031009"/>
            <a:chOff x="6985925" y="4167786"/>
            <a:chExt cx="1368485" cy="1031009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6" t="26806" r="10208" b="24444"/>
            <a:stretch/>
          </p:blipFill>
          <p:spPr>
            <a:xfrm>
              <a:off x="6985925" y="4507661"/>
              <a:ext cx="1368485" cy="691134"/>
            </a:xfrm>
            <a:prstGeom prst="rect">
              <a:avLst/>
            </a:prstGeom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20" r="23566" b="6248"/>
            <a:stretch/>
          </p:blipFill>
          <p:spPr>
            <a:xfrm>
              <a:off x="7049143" y="4167786"/>
              <a:ext cx="1157816" cy="934719"/>
            </a:xfrm>
            <a:prstGeom prst="rect">
              <a:avLst/>
            </a:prstGeom>
          </p:spPr>
        </p:pic>
      </p:grpSp>
      <p:grpSp>
        <p:nvGrpSpPr>
          <p:cNvPr id="39" name="Grupo 38"/>
          <p:cNvGrpSpPr/>
          <p:nvPr/>
        </p:nvGrpSpPr>
        <p:grpSpPr>
          <a:xfrm>
            <a:off x="5529274" y="4689809"/>
            <a:ext cx="1368485" cy="1229829"/>
            <a:chOff x="5529274" y="4689809"/>
            <a:chExt cx="1368485" cy="1229829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6" t="26806" r="10208" b="24444"/>
            <a:stretch/>
          </p:blipFill>
          <p:spPr>
            <a:xfrm>
              <a:off x="5529274" y="5228504"/>
              <a:ext cx="1368485" cy="691134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99" t="33183" r="49734" b="23573"/>
            <a:stretch/>
          </p:blipFill>
          <p:spPr>
            <a:xfrm>
              <a:off x="5913492" y="4689809"/>
              <a:ext cx="612798" cy="1012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8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3426</TotalTime>
  <Words>1557</Words>
  <Application>Microsoft Office PowerPoint</Application>
  <PresentationFormat>Presentación en pantalla (4:3)</PresentationFormat>
  <Paragraphs>151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9" baseType="lpstr">
      <vt:lpstr>Aharoni</vt:lpstr>
      <vt:lpstr>Albertus Extra Bold</vt:lpstr>
      <vt:lpstr>Arial</vt:lpstr>
      <vt:lpstr>Brotherhood Script</vt:lpstr>
      <vt:lpstr>Calibri</vt:lpstr>
      <vt:lpstr>Calibri Light</vt:lpstr>
      <vt:lpstr>Century Gothic</vt:lpstr>
      <vt:lpstr>Chiangmai Hostel</vt:lpstr>
      <vt:lpstr>Easy Street  Alt EPS</vt:lpstr>
      <vt:lpstr>Freebooter Script</vt:lpstr>
      <vt:lpstr>Great Vibes</vt:lpstr>
      <vt:lpstr>Helvetica LT Std</vt:lpstr>
      <vt:lpstr>Helvetica LT Std Light</vt:lpstr>
      <vt:lpstr>MV Boli</vt:lpstr>
      <vt:lpstr>Playball</vt:lpstr>
      <vt:lpstr>Pristina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Moises Alejandro Dichi Coutiño</dc:creator>
  <cp:lastModifiedBy>Moises Alejandro Dichi Coutiño</cp:lastModifiedBy>
  <cp:revision>232</cp:revision>
  <cp:lastPrinted>2018-01-31T03:35:53Z</cp:lastPrinted>
  <dcterms:created xsi:type="dcterms:W3CDTF">2017-12-20T18:28:12Z</dcterms:created>
  <dcterms:modified xsi:type="dcterms:W3CDTF">2018-02-13T22:36:10Z</dcterms:modified>
</cp:coreProperties>
</file>